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304" r:id="rId39"/>
    <p:sldId id="305" r:id="rId40"/>
    <p:sldId id="306" r:id="rId41"/>
    <p:sldId id="308" r:id="rId42"/>
    <p:sldId id="309" r:id="rId43"/>
    <p:sldId id="310" r:id="rId44"/>
    <p:sldId id="307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36F79-56D8-4961-BC18-0DC4C6CF39F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6D734-6384-4EBB-9CD2-B8ABAF1EF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AE903-9479-4981-A100-4DC218436EB8}" type="slidenum">
              <a:rPr lang="ru-RU"/>
              <a:pPr/>
              <a:t>2</a:t>
            </a:fld>
            <a:endParaRPr lang="ru-RU"/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Tx/>
              <a:buNone/>
            </a:pPr>
            <a:fld id="{3584AD6C-23DD-4307-9F64-DBBEC573ABCA}" type="slidenum">
              <a:rPr lang="ru-RU" sz="1200" b="0">
                <a:latin typeface="Times New Roman" pitchFamily="18" charset="0"/>
              </a:rPr>
              <a:pPr algn="r">
                <a:buFontTx/>
                <a:buNone/>
              </a:pPr>
              <a:t>2</a:t>
            </a:fld>
            <a:endParaRPr lang="ru-RU" sz="1200" b="0"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A354D-3A0E-481C-80B9-29C4CAF90C75}" type="slidenum">
              <a:rPr lang="ru-RU"/>
              <a:pPr/>
              <a:t>3</a:t>
            </a:fld>
            <a:endParaRPr lang="ru-RU"/>
          </a:p>
        </p:txBody>
      </p:sp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Tx/>
              <a:buNone/>
            </a:pPr>
            <a:fld id="{A8EB28D2-4C3F-44DA-8B95-E036CAF56BED}" type="slidenum">
              <a:rPr lang="ru-RU" sz="1200" b="0">
                <a:latin typeface="Times New Roman" pitchFamily="18" charset="0"/>
              </a:rPr>
              <a:pPr algn="r">
                <a:buFontTx/>
                <a:buNone/>
              </a:pPr>
              <a:t>3</a:t>
            </a:fld>
            <a:endParaRPr lang="ru-RU" sz="1200" b="0">
              <a:latin typeface="Times New Roman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B08726-CC94-4AA5-B0FA-A85310494783}" type="slidenum">
              <a:rPr lang="ru-RU"/>
              <a:pPr/>
              <a:t>5</a:t>
            </a:fld>
            <a:endParaRPr lang="ru-RU"/>
          </a:p>
        </p:txBody>
      </p:sp>
      <p:sp>
        <p:nvSpPr>
          <p:cNvPr id="1105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buFontTx/>
              <a:buNone/>
            </a:pPr>
            <a:fld id="{046397E4-459F-4828-B731-5FA1DAC0743B}" type="slidenum">
              <a:rPr lang="ru-RU" sz="1200" b="0">
                <a:latin typeface="Calibri" pitchFamily="34" charset="0"/>
              </a:rPr>
              <a:pPr algn="r" eaLnBrk="1" hangingPunct="1">
                <a:buFontTx/>
                <a:buNone/>
              </a:pPr>
              <a:t>5</a:t>
            </a:fld>
            <a:endParaRPr lang="ru-RU" sz="1200" b="0">
              <a:latin typeface="Calibri" pitchFamily="34" charset="0"/>
            </a:endParaRPr>
          </a:p>
        </p:txBody>
      </p:sp>
      <p:sp>
        <p:nvSpPr>
          <p:cNvPr id="1105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pPr>
              <a:spcBef>
                <a:spcPct val="0"/>
              </a:spcBef>
            </a:pPr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9F035-FC3E-47B0-9B7D-B1BA45489B5F}" type="slidenum">
              <a:rPr lang="ru-RU"/>
              <a:pPr/>
              <a:t>6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0EB31A-0C12-4133-A056-25E889C3F06D}" type="slidenum">
              <a:rPr lang="ru-RU"/>
              <a:pPr/>
              <a:t>14</a:t>
            </a:fld>
            <a:endParaRPr lang="ru-RU"/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Tx/>
              <a:buNone/>
            </a:pPr>
            <a:fld id="{71FA545B-731A-402A-BA67-4E3DC59CFC23}" type="slidenum">
              <a:rPr lang="ru-RU" sz="1200" b="0">
                <a:latin typeface="Times New Roman" pitchFamily="18" charset="0"/>
              </a:rPr>
              <a:pPr algn="r">
                <a:buFontTx/>
                <a:buNone/>
              </a:pPr>
              <a:t>14</a:t>
            </a:fld>
            <a:endParaRPr lang="ru-RU" sz="1200" b="0">
              <a:latin typeface="Times New Roman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BD324-42EE-475E-9C91-3AB1F05165CE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534A7-4419-4D06-BEC0-DFD15A89F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DDAA5-6415-49CD-B4C5-734BFB7370D8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C7F46-A7E7-46A2-91C8-06AD7C1EB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A6E2D-E843-455D-8392-2B894E2DA9E3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3BCB0-26AE-4CBB-B0B7-6C117B5BE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D7F658-302A-4C6F-9D12-10E66BF45A56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1EE969-5C92-40DA-ABA2-AD5F24FA1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00120-2616-4C5B-8C94-60C33D1CB2E9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19073-F3A3-4A12-9295-88CBEEDEA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6B128-A002-4F12-88FE-A126D517FBF7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06C7B-3566-4F07-825B-D6BEF226E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1F278-4DF0-4F18-988D-3024D2382259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CFD4-24AD-4DC2-A885-1B3535B83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D82689-9D16-4E98-916B-6AEDA9C4AAE3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B32727-54AB-4152-A834-D1E13EFC3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B9E6-7822-40E5-8BB7-153F517F72E0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31E33-E741-44FC-BB13-207166FCD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2566F1A-101D-4CD6-AFF4-3F74D84BA6A9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E9B04D-32D4-452D-8458-6F93126CA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F188ED-4898-4B3B-8977-54694ED40C40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EF713D-4361-4816-BDDE-98827F7E0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B3AE62-5ECF-4AAC-A6E5-65070588E98D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B2BD9-BC6B-42E7-8295-23E5ED4E1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8" r:id="rId4"/>
    <p:sldLayoutId id="2147483679" r:id="rId5"/>
    <p:sldLayoutId id="2147483686" r:id="rId6"/>
    <p:sldLayoutId id="2147483680" r:id="rId7"/>
    <p:sldLayoutId id="2147483687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4_&#1086;&#1073;&#1077;&#1089;&#1087;&#1077;&#1095;&#1077;&#1085;&#1080;&#1077;%20&#1082;&#1072;&#1095;&#1077;&#1089;&#1090;&#1074;&#1072;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6.4_&#1080;&#1090;&#1086;&#1075;_&#1088;&#1072;&#1073;_4%20&#1082;&#1083;_&#1086;&#1094;&#1077;&#1085;&#1086;&#1095;&#1085;&#1099;&#1081;%20&#1083;&#1080;&#1089;&#1090;_&#1091;&#1095;&#1080;&#1090;&#1077;&#1083;&#1102;.xls" TargetMode="External"/><Relationship Id="rId7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14.4_&#1085;&#1072;&#1082;&#1086;&#1087;&#1083;&#1077;&#1085;&#1085;&#1072;&#1103;%20&#1086;&#1094;&#1077;&#1085;&#1082;&#1072;.pp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14.3_&#1052;&#1072;&#1090;_&#1044;&#1077;&#1084;&#1086;&#1074;&#1077;&#1088;&#1089;&#1080;&#1103;.doc" TargetMode="External"/><Relationship Id="rId5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14.2_&#1056;&#1071;_&#1044;&#1077;&#1084;&#1086;&#1074;&#1077;&#1088;&#1089;&#1080;&#1103;.doc" TargetMode="External"/><Relationship Id="rId4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14.1_&#1063;&#1090;&#1077;&#1085;&#1080;&#1077;.&#1059;&#1059;&#1044;_&#1044;&#1077;&#1084;&#1086;&#1074;&#1077;&#1088;&#1089;&#1080;&#1103;.doc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../&#1052;&#1086;&#1080;%20&#1076;&#1086;&#1082;&#1091;&#1084;&#1077;&#1085;&#1090;&#1099;/&#1047;&#1072;&#1075;&#1088;&#1091;&#1079;&#1082;&#1080;/&#1042;&#1089;&#1090;&#1072;&#1074;&#1082;&#1072;%205.5_&#1057;&#1080;&#1089;&#1090;&#1077;&#1084;&#1072;%20&#1086;&#1094;&#1077;&#1085;&#1082;&#1080;%20&#1080;%20&#1079;&#1072;&#1076;&#1072;&#1085;&#1080;&#1103;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38" y="1772816"/>
            <a:ext cx="7143780" cy="208823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Оценка достижения планируемых образовательных результатов освоения «Информатики и ИКТ» в рамках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метапредметного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содержания ФГОС НОО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4429125"/>
            <a:ext cx="6172200" cy="20002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3"/>
                </a:solidFill>
              </a:rPr>
              <a:t>Подготовил: заместитель начальника 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3"/>
                </a:solidFill>
              </a:rPr>
              <a:t>Управления качества образования 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3"/>
                </a:solidFill>
              </a:rPr>
              <a:t>И.А. Морозов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Самара</a:t>
            </a:r>
          </a:p>
          <a:p>
            <a:pPr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2012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1357290" y="500063"/>
            <a:ext cx="764386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МИНИСТЕРСТВО ОБРАЗОВАНИЯ И НАУКИ САМАРСКОЙ ОБЛАСТИ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latin typeface="Century Schoolbook" pitchFamily="18" charset="0"/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ГБОУ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ВПО Самарская государственная областная академия (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Наяновой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850900"/>
          </a:xfrm>
        </p:spPr>
        <p:txBody>
          <a:bodyPr>
            <a:normAutofit fontScale="90000"/>
          </a:bodyPr>
          <a:lstStyle/>
          <a:p>
            <a:r>
              <a:rPr lang="ru-RU" sz="4000" u="sng">
                <a:solidFill>
                  <a:srgbClr val="FF0066"/>
                </a:solidFill>
              </a:rPr>
              <a:t>Алгоритм самооценки со 2 класса:</a:t>
            </a:r>
            <a:r>
              <a:rPr lang="ru-RU" sz="4000"/>
              <a:t> 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Какое умение развивали при выполнении задания?</a:t>
            </a:r>
          </a:p>
          <a:p>
            <a:r>
              <a:rPr lang="ru-RU"/>
              <a:t> Каков был уровень задачи (задания)?</a:t>
            </a:r>
          </a:p>
          <a:p>
            <a:r>
              <a:rPr lang="ru-RU"/>
              <a:t> Определи уровень успешности, на котором ты решил задачу.</a:t>
            </a:r>
          </a:p>
          <a:p>
            <a:r>
              <a:rPr lang="ru-RU"/>
              <a:t>Исходя из своего уровня успешности, определи отметку, которую ты можешь себе поставить.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chemeClr val="hlink"/>
                </a:solidFill>
              </a:rPr>
              <a:t>Системы оценки результатов ФГОС</a:t>
            </a:r>
            <a:r>
              <a:rPr lang="ru-RU" sz="4000">
                <a:solidFill>
                  <a:schemeClr val="hlink"/>
                </a:solidFill>
              </a:rPr>
              <a:t> :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-  </a:t>
            </a:r>
            <a:r>
              <a:rPr lang="ru-RU" b="1"/>
              <a:t>Оценку и отметку определяют </a:t>
            </a:r>
            <a:r>
              <a:rPr lang="ru-RU" b="1">
                <a:solidFill>
                  <a:srgbClr val="FF0066"/>
                </a:solidFill>
              </a:rPr>
              <a:t>учитель и ученик вместе</a:t>
            </a:r>
            <a:r>
              <a:rPr lang="ru-RU" b="1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-  Количество оценок выставляется по числу решённых задач.( единая оценка выводится </a:t>
            </a:r>
            <a:r>
              <a:rPr lang="ru-RU" b="1">
                <a:solidFill>
                  <a:srgbClr val="FF0066"/>
                </a:solidFill>
              </a:rPr>
              <a:t>по среднему арифметическому</a:t>
            </a:r>
            <a:r>
              <a:rPr lang="ru-RU" b="1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- Текущие </a:t>
            </a:r>
            <a:r>
              <a:rPr lang="ru-RU" b="1">
                <a:solidFill>
                  <a:srgbClr val="FF0066"/>
                </a:solidFill>
              </a:rPr>
              <a:t>оценки</a:t>
            </a:r>
            <a:r>
              <a:rPr lang="ru-RU" b="1"/>
              <a:t> выставляются </a:t>
            </a:r>
            <a:r>
              <a:rPr lang="ru-RU" b="1">
                <a:solidFill>
                  <a:srgbClr val="FF0066"/>
                </a:solidFill>
              </a:rPr>
              <a:t>по желанию</a:t>
            </a:r>
            <a:r>
              <a:rPr lang="ru-RU" b="1"/>
              <a:t>, за тематические проверочные работы – обязательно.</a:t>
            </a:r>
          </a:p>
          <a:p>
            <a:pPr>
              <a:lnSpc>
                <a:spcPct val="90000"/>
              </a:lnSpc>
            </a:pPr>
            <a:endParaRPr lang="ru-RU" b="1"/>
          </a:p>
          <a:p>
            <a:pPr>
              <a:lnSpc>
                <a:spcPct val="90000"/>
              </a:lnSpc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  <p:bldP spid="1505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143932" cy="98268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2800" dirty="0">
                <a:solidFill>
                  <a:schemeClr val="accent3"/>
                </a:solidFill>
              </a:rPr>
              <a:t>Оценка и отметка определяются по </a:t>
            </a:r>
            <a:r>
              <a:rPr lang="ru-RU" sz="2800" dirty="0" smtClean="0">
                <a:solidFill>
                  <a:schemeClr val="accent3"/>
                </a:solidFill>
              </a:rPr>
              <a:t/>
            </a:r>
            <a:br>
              <a:rPr lang="ru-RU" sz="2800" dirty="0" smtClean="0">
                <a:solidFill>
                  <a:schemeClr val="accent3"/>
                </a:solidFill>
              </a:rPr>
            </a:br>
            <a:r>
              <a:rPr lang="ru-RU" sz="2800" dirty="0" smtClean="0">
                <a:solidFill>
                  <a:schemeClr val="accent3"/>
                </a:solidFill>
              </a:rPr>
              <a:t>УРОВНЯМ </a:t>
            </a:r>
            <a:r>
              <a:rPr lang="ru-RU" sz="2800" dirty="0">
                <a:solidFill>
                  <a:schemeClr val="accent3"/>
                </a:solidFill>
              </a:rPr>
              <a:t>УСПЕШНОСТИ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108"/>
            <a:ext cx="8858280" cy="551817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600" b="1" dirty="0">
                <a:solidFill>
                  <a:srgbClr val="FF0066"/>
                </a:solidFill>
                <a:cs typeface="Times New Roman" pitchFamily="18" charset="0"/>
              </a:rPr>
              <a:t>Необходимый уровень</a:t>
            </a:r>
            <a:r>
              <a:rPr lang="ru-RU" sz="2600" b="1" dirty="0">
                <a:cs typeface="Times New Roman" pitchFamily="18" charset="0"/>
              </a:rPr>
              <a:t> – </a:t>
            </a:r>
            <a:r>
              <a:rPr lang="ru-RU" sz="2400" b="1" dirty="0">
                <a:cs typeface="Times New Roman" pitchFamily="18" charset="0"/>
              </a:rPr>
              <a:t>решение типовой  задачи</a:t>
            </a:r>
            <a:r>
              <a:rPr lang="ru-RU" sz="2400" dirty="0">
                <a:cs typeface="Times New Roman" pitchFamily="18" charset="0"/>
              </a:rPr>
              <a:t>, подобной тем, что решали уже много раз, где требовалось применить сформированные умения и усвоенные знания, прежде всего соответствующие </a:t>
            </a:r>
            <a:r>
              <a:rPr lang="ru-RU" sz="2400" dirty="0" err="1">
                <a:cs typeface="Times New Roman" pitchFamily="18" charset="0"/>
              </a:rPr>
              <a:t>гос.стандарту</a:t>
            </a:r>
            <a:r>
              <a:rPr lang="ru-RU" sz="2400" dirty="0">
                <a:cs typeface="Times New Roman" pitchFamily="18" charset="0"/>
              </a:rPr>
              <a:t>, что </a:t>
            </a:r>
            <a:r>
              <a:rPr lang="ru-RU" sz="2400" i="1" dirty="0">
                <a:cs typeface="Times New Roman" pitchFamily="18" charset="0"/>
              </a:rPr>
              <a:t>необходимо всем</a:t>
            </a:r>
            <a:r>
              <a:rPr lang="ru-RU" sz="2400" dirty="0">
                <a:cs typeface="Times New Roman" pitchFamily="18" charset="0"/>
              </a:rPr>
              <a:t> по любому предмету. Это </a:t>
            </a:r>
            <a:r>
              <a:rPr lang="ru-RU" sz="2400" b="1" dirty="0">
                <a:cs typeface="Times New Roman" pitchFamily="18" charset="0"/>
              </a:rPr>
              <a:t>«хорошо, но не отлично».</a:t>
            </a:r>
            <a:endParaRPr lang="ru-RU" sz="2400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299410"/>
                </a:solidFill>
                <a:cs typeface="Times New Roman" pitchFamily="18" charset="0"/>
              </a:rPr>
              <a:t>Программный уровень</a:t>
            </a:r>
            <a:r>
              <a:rPr lang="ru-RU" sz="2400" b="1" dirty="0">
                <a:cs typeface="Times New Roman" pitchFamily="18" charset="0"/>
              </a:rPr>
              <a:t> – решение нестандартной задачи</a:t>
            </a:r>
            <a:r>
              <a:rPr lang="ru-RU" sz="2400" dirty="0">
                <a:cs typeface="Times New Roman" pitchFamily="18" charset="0"/>
              </a:rPr>
              <a:t>, где потребовалось либо применить знания по новой, изучаемой в данный момент теме,  либо «старые» знания и умения, но в новой, непривычной ситуации. Это уровень функциональной грамотности - «</a:t>
            </a:r>
            <a:r>
              <a:rPr lang="ru-RU" sz="2400" b="1" dirty="0">
                <a:cs typeface="Times New Roman" pitchFamily="18" charset="0"/>
              </a:rPr>
              <a:t>отлично».</a:t>
            </a:r>
            <a:endParaRPr lang="ru-RU" sz="2400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b="1" dirty="0">
                <a:solidFill>
                  <a:srgbClr val="FF3300"/>
                </a:solidFill>
                <a:cs typeface="Times New Roman" pitchFamily="18" charset="0"/>
              </a:rPr>
              <a:t>Максимальный уровень</a:t>
            </a:r>
            <a:r>
              <a:rPr lang="ru-RU" sz="2600" b="1" dirty="0">
                <a:cs typeface="Times New Roman" pitchFamily="18" charset="0"/>
              </a:rPr>
              <a:t> </a:t>
            </a:r>
            <a:r>
              <a:rPr lang="ru-RU" sz="2400" dirty="0">
                <a:cs typeface="Times New Roman" pitchFamily="18" charset="0"/>
              </a:rPr>
              <a:t>(необязательный) </a:t>
            </a:r>
            <a:r>
              <a:rPr lang="ru-RU" sz="2400" b="1" dirty="0">
                <a:cs typeface="Times New Roman" pitchFamily="18" charset="0"/>
              </a:rPr>
              <a:t>- решение «сверхзадачи»</a:t>
            </a:r>
            <a:r>
              <a:rPr lang="ru-RU" sz="2400" dirty="0">
                <a:cs typeface="Times New Roman" pitchFamily="18" charset="0"/>
              </a:rPr>
              <a:t> по неизученному материалу, когда потребовались либо самостоятельно добытые вне уроков знания, либо новые самостоятельно усвоенные умения. Этот уровень демонстрирует исключительные успехи отдельных учеников по отдельным темам - сверх школьных требований, </a:t>
            </a:r>
            <a:r>
              <a:rPr lang="ru-RU" sz="2400" b="1" dirty="0">
                <a:cs typeface="Times New Roman" pitchFamily="18" charset="0"/>
              </a:rPr>
              <a:t>«превосходно».</a:t>
            </a:r>
            <a:r>
              <a:rPr lang="ru-RU" sz="2400" dirty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286808" cy="100808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762000" indent="-762000" algn="ctr"/>
            <a:r>
              <a:rPr lang="ru-RU" sz="3600" b="1" dirty="0">
                <a:solidFill>
                  <a:schemeClr val="accent3"/>
                </a:solidFill>
              </a:rPr>
              <a:t>Критерии </a:t>
            </a:r>
            <a:r>
              <a:rPr lang="ru-RU" sz="3600" b="1" dirty="0" smtClean="0">
                <a:solidFill>
                  <a:schemeClr val="accent3"/>
                </a:solidFill>
              </a:rPr>
              <a:t>оценивания - </a:t>
            </a:r>
            <a:r>
              <a:rPr lang="ru-RU" sz="3600" b="1" dirty="0">
                <a:solidFill>
                  <a:schemeClr val="accent3"/>
                </a:solidFill>
              </a:rPr>
              <a:t>по признакам трёх уровней </a:t>
            </a:r>
            <a:r>
              <a:rPr lang="ru-RU" sz="3600" b="1" dirty="0" smtClean="0">
                <a:solidFill>
                  <a:schemeClr val="accent3"/>
                </a:solidFill>
              </a:rPr>
              <a:t>успешности</a:t>
            </a:r>
            <a:endParaRPr lang="ru-RU" sz="3600" b="1" dirty="0">
              <a:solidFill>
                <a:schemeClr val="accent3"/>
              </a:solidFill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9138"/>
            <a:ext cx="4824412" cy="4752975"/>
          </a:xfrm>
        </p:spPr>
        <p:txBody>
          <a:bodyPr/>
          <a:lstStyle/>
          <a:p>
            <a:pPr>
              <a:buFontTx/>
              <a:buNone/>
            </a:pPr>
            <a:r>
              <a:rPr lang="ru-RU" sz="3400" b="1" dirty="0">
                <a:solidFill>
                  <a:srgbClr val="FF0066"/>
                </a:solidFill>
                <a:cs typeface="Times New Roman" pitchFamily="18" charset="0"/>
              </a:rPr>
              <a:t>Необходимый уровень</a:t>
            </a:r>
            <a:r>
              <a:rPr lang="ru-RU" sz="3400" b="1" dirty="0">
                <a:cs typeface="Times New Roman" pitchFamily="18" charset="0"/>
              </a:rPr>
              <a:t> «хорошо, но не отлично».</a:t>
            </a:r>
            <a:endParaRPr lang="ru-RU" sz="3400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3400" b="1" dirty="0">
                <a:solidFill>
                  <a:srgbClr val="299410"/>
                </a:solidFill>
                <a:cs typeface="Times New Roman" pitchFamily="18" charset="0"/>
              </a:rPr>
              <a:t>Программный уровень</a:t>
            </a:r>
            <a:r>
              <a:rPr lang="ru-RU" sz="3400" b="1" dirty="0">
                <a:cs typeface="Times New Roman" pitchFamily="18" charset="0"/>
              </a:rPr>
              <a:t> </a:t>
            </a:r>
            <a:r>
              <a:rPr lang="ru-RU" sz="3400" dirty="0">
                <a:cs typeface="Times New Roman" pitchFamily="18" charset="0"/>
              </a:rPr>
              <a:t> «</a:t>
            </a:r>
            <a:r>
              <a:rPr lang="ru-RU" sz="3400" b="1" dirty="0">
                <a:cs typeface="Times New Roman" pitchFamily="18" charset="0"/>
              </a:rPr>
              <a:t>отлично</a:t>
            </a:r>
            <a:r>
              <a:rPr lang="ru-RU" sz="3400" b="1" dirty="0" smtClean="0">
                <a:cs typeface="Times New Roman" pitchFamily="18" charset="0"/>
              </a:rPr>
              <a:t>»</a:t>
            </a:r>
            <a:endParaRPr lang="ru-RU" sz="3400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3400" b="1" dirty="0">
                <a:solidFill>
                  <a:srgbClr val="FF3300"/>
                </a:solidFill>
                <a:cs typeface="Times New Roman" pitchFamily="18" charset="0"/>
              </a:rPr>
              <a:t>Максимальный уровень</a:t>
            </a:r>
            <a:r>
              <a:rPr lang="ru-RU" sz="3400" b="1" dirty="0">
                <a:cs typeface="Times New Roman" pitchFamily="18" charset="0"/>
              </a:rPr>
              <a:t> </a:t>
            </a:r>
            <a:r>
              <a:rPr lang="ru-RU" sz="3400" dirty="0" smtClean="0">
                <a:cs typeface="Times New Roman" pitchFamily="18" charset="0"/>
              </a:rPr>
              <a:t>необязательный</a:t>
            </a:r>
            <a:r>
              <a:rPr lang="ru-RU" sz="3400" dirty="0">
                <a:cs typeface="Times New Roman" pitchFamily="18" charset="0"/>
              </a:rPr>
              <a:t>) </a:t>
            </a:r>
            <a:r>
              <a:rPr lang="ru-RU" sz="3400" b="1" dirty="0">
                <a:cs typeface="Times New Roman" pitchFamily="18" charset="0"/>
              </a:rPr>
              <a:t>«превосходно</a:t>
            </a:r>
            <a:r>
              <a:rPr lang="ru-RU" sz="3400" b="1" dirty="0" smtClean="0">
                <a:cs typeface="Times New Roman" pitchFamily="18" charset="0"/>
              </a:rPr>
              <a:t>».</a:t>
            </a:r>
            <a:endParaRPr lang="ru-RU" sz="3400" dirty="0">
              <a:cs typeface="Times New Roman" pitchFamily="18" charset="0"/>
            </a:endParaRP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468313" y="1484313"/>
            <a:ext cx="352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000"/>
              <a:t>УРОВНИ УСПЕШНОСТИ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4860925" y="1484313"/>
            <a:ext cx="4283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sz="2000"/>
              <a:t>5-ти  балльные ОТМЕТКИ</a:t>
            </a: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5437188" y="2349500"/>
            <a:ext cx="36004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ЧАСТИЧНО – </a:t>
            </a:r>
            <a:r>
              <a:rPr lang="ru-RU" sz="2400">
                <a:solidFill>
                  <a:srgbClr val="FF3300"/>
                </a:solidFill>
              </a:rPr>
              <a:t>3 </a:t>
            </a:r>
            <a:endParaRPr lang="ru-RU" sz="2400">
              <a:solidFill>
                <a:srgbClr val="29941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ПОЛНОСТЬЮ – </a:t>
            </a:r>
            <a:r>
              <a:rPr lang="ru-RU" sz="2400">
                <a:solidFill>
                  <a:srgbClr val="FF3300"/>
                </a:solidFill>
              </a:rPr>
              <a:t>4 </a:t>
            </a:r>
            <a:endParaRPr lang="ru-RU" sz="2400">
              <a:solidFill>
                <a:srgbClr val="299410"/>
              </a:solidFill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5508625" y="3719513"/>
            <a:ext cx="36004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ЧАСТИЧНО – </a:t>
            </a:r>
            <a:r>
              <a:rPr lang="ru-RU" sz="2400">
                <a:solidFill>
                  <a:srgbClr val="FF3300"/>
                </a:solidFill>
              </a:rPr>
              <a:t>4 </a:t>
            </a:r>
            <a:endParaRPr lang="ru-RU" sz="2400">
              <a:solidFill>
                <a:srgbClr val="29941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ПОЛНОСТЬЮ – </a:t>
            </a:r>
            <a:r>
              <a:rPr lang="ru-RU" sz="2400">
                <a:solidFill>
                  <a:srgbClr val="FF3300"/>
                </a:solidFill>
              </a:rPr>
              <a:t>5 </a:t>
            </a:r>
            <a:endParaRPr lang="ru-RU" sz="2400">
              <a:solidFill>
                <a:srgbClr val="299410"/>
              </a:solidFill>
            </a:endParaRP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5364163" y="5084763"/>
            <a:ext cx="374491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ЧАСТИЧНО – </a:t>
            </a:r>
            <a:r>
              <a:rPr lang="ru-RU" sz="2400">
                <a:solidFill>
                  <a:srgbClr val="FF3300"/>
                </a:solidFill>
              </a:rPr>
              <a:t>5 </a:t>
            </a:r>
            <a:endParaRPr lang="ru-RU" sz="2400">
              <a:solidFill>
                <a:srgbClr val="29941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0"/>
              <a:t>ПОЛНОСТЬЮ – </a:t>
            </a:r>
            <a:r>
              <a:rPr lang="ru-RU" sz="2400">
                <a:solidFill>
                  <a:srgbClr val="FF3300"/>
                </a:solidFill>
              </a:rPr>
              <a:t>5 </a:t>
            </a:r>
            <a:endParaRPr lang="ru-RU" sz="2400">
              <a:solidFill>
                <a:srgbClr val="299410"/>
              </a:solidFill>
            </a:endParaRPr>
          </a:p>
        </p:txBody>
      </p:sp>
      <p:sp>
        <p:nvSpPr>
          <p:cNvPr id="142345" name="Line 9"/>
          <p:cNvSpPr>
            <a:spLocks noChangeShapeType="1"/>
          </p:cNvSpPr>
          <p:nvPr/>
        </p:nvSpPr>
        <p:spPr bwMode="auto">
          <a:xfrm>
            <a:off x="179388" y="3500438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46" name="Line 10"/>
          <p:cNvSpPr>
            <a:spLocks noChangeShapeType="1"/>
          </p:cNvSpPr>
          <p:nvPr/>
        </p:nvSpPr>
        <p:spPr bwMode="auto">
          <a:xfrm>
            <a:off x="107950" y="4724400"/>
            <a:ext cx="84248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47" name="Line 11"/>
          <p:cNvSpPr>
            <a:spLocks noChangeShapeType="1"/>
          </p:cNvSpPr>
          <p:nvPr/>
        </p:nvSpPr>
        <p:spPr bwMode="auto">
          <a:xfrm>
            <a:off x="0" y="1916113"/>
            <a:ext cx="8820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48" name="Line 12"/>
          <p:cNvSpPr>
            <a:spLocks noChangeShapeType="1"/>
          </p:cNvSpPr>
          <p:nvPr/>
        </p:nvSpPr>
        <p:spPr bwMode="auto">
          <a:xfrm>
            <a:off x="4859338" y="1412875"/>
            <a:ext cx="0" cy="518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AutoShape 2"/>
          <p:cNvSpPr>
            <a:spLocks noChangeArrowheads="1"/>
          </p:cNvSpPr>
          <p:nvPr/>
        </p:nvSpPr>
        <p:spPr bwMode="gray">
          <a:xfrm>
            <a:off x="428595" y="0"/>
            <a:ext cx="8143933" cy="981075"/>
          </a:xfrm>
          <a:prstGeom prst="roundRect">
            <a:avLst>
              <a:gd name="adj" fmla="val 46389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b="1" dirty="0">
                <a:solidFill>
                  <a:schemeClr val="accent3"/>
                </a:solidFill>
              </a:rPr>
              <a:t>Планируемые результаты,</a:t>
            </a:r>
          </a:p>
          <a:p>
            <a:pPr algn="ctr" eaLnBrk="1" hangingPunct="1">
              <a:buFontTx/>
              <a:buNone/>
            </a:pPr>
            <a:r>
              <a:rPr lang="ru-RU" sz="2800" b="1" dirty="0">
                <a:solidFill>
                  <a:schemeClr val="accent3"/>
                </a:solidFill>
              </a:rPr>
              <a:t>выносимые на итоговую оценку</a:t>
            </a:r>
          </a:p>
        </p:txBody>
      </p:sp>
      <p:sp>
        <p:nvSpPr>
          <p:cNvPr id="905219" name="Oval 3"/>
          <p:cNvSpPr>
            <a:spLocks noChangeAspect="1" noChangeArrowheads="1"/>
          </p:cNvSpPr>
          <p:nvPr/>
        </p:nvSpPr>
        <p:spPr bwMode="auto">
          <a:xfrm>
            <a:off x="5543550" y="2133600"/>
            <a:ext cx="2879725" cy="28797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905220" name="Text Box 4"/>
          <p:cNvSpPr txBox="1">
            <a:spLocks noChangeArrowheads="1"/>
          </p:cNvSpPr>
          <p:nvPr/>
        </p:nvSpPr>
        <p:spPr bwMode="auto">
          <a:xfrm>
            <a:off x="6265863" y="3249613"/>
            <a:ext cx="1370012" cy="75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опорный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учебный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материал</a:t>
            </a:r>
          </a:p>
        </p:txBody>
      </p:sp>
      <p:sp>
        <p:nvSpPr>
          <p:cNvPr id="905221" name="WordArt 5" descr="5%"/>
          <p:cNvSpPr>
            <a:spLocks noChangeArrowheads="1" noChangeShapeType="1" noTextEdit="1"/>
          </p:cNvSpPr>
          <p:nvPr/>
        </p:nvSpPr>
        <p:spPr bwMode="auto">
          <a:xfrm rot="5400000">
            <a:off x="6690555" y="3596461"/>
            <a:ext cx="3805248" cy="32705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Учебные действия</a:t>
            </a:r>
          </a:p>
        </p:txBody>
      </p:sp>
      <p:sp>
        <p:nvSpPr>
          <p:cNvPr id="905222" name="WordArt 6"/>
          <p:cNvSpPr>
            <a:spLocks noChangeArrowheads="1" noChangeShapeType="1" noTextEdit="1"/>
          </p:cNvSpPr>
          <p:nvPr/>
        </p:nvSpPr>
        <p:spPr bwMode="auto">
          <a:xfrm>
            <a:off x="5572132" y="6215082"/>
            <a:ext cx="3135342" cy="4381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Учебный материал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76263" y="59134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ru-RU" sz="1800" b="0"/>
          </a:p>
        </p:txBody>
      </p:sp>
      <p:sp>
        <p:nvSpPr>
          <p:cNvPr id="905224" name="Text Box 8"/>
          <p:cNvSpPr txBox="1">
            <a:spLocks noChangeArrowheads="1"/>
          </p:cNvSpPr>
          <p:nvPr/>
        </p:nvSpPr>
        <p:spPr bwMode="auto">
          <a:xfrm>
            <a:off x="5868988" y="4149725"/>
            <a:ext cx="2268537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актуальные</a:t>
            </a:r>
            <a:r>
              <a:rPr lang="ru-RU" sz="1800" b="0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1000" b="0" dirty="0">
                <a:solidFill>
                  <a:schemeClr val="accent3">
                    <a:lumMod val="50000"/>
                  </a:schemeClr>
                </a:solidFill>
              </a:rPr>
              <a:t>исполнительская компетентность</a:t>
            </a:r>
          </a:p>
        </p:txBody>
      </p:sp>
      <p:pic>
        <p:nvPicPr>
          <p:cNvPr id="9052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1663"/>
            <a:ext cx="25923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5226" name="Oval 10"/>
          <p:cNvSpPr>
            <a:spLocks noChangeArrowheads="1"/>
          </p:cNvSpPr>
          <p:nvPr/>
        </p:nvSpPr>
        <p:spPr bwMode="auto">
          <a:xfrm>
            <a:off x="468313" y="3897313"/>
            <a:ext cx="1727200" cy="433387"/>
          </a:xfrm>
          <a:prstGeom prst="ellips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905227" name="AutoShape 11"/>
          <p:cNvSpPr>
            <a:spLocks noChangeArrowheads="1"/>
          </p:cNvSpPr>
          <p:nvPr/>
        </p:nvSpPr>
        <p:spPr bwMode="auto">
          <a:xfrm rot="10800000">
            <a:off x="0" y="2600325"/>
            <a:ext cx="1404938" cy="539750"/>
          </a:xfrm>
          <a:prstGeom prst="wedgeRoundRectCallout">
            <a:avLst>
              <a:gd name="adj1" fmla="val -41866"/>
              <a:gd name="adj2" fmla="val -247060"/>
              <a:gd name="adj3" fmla="val 16667"/>
            </a:avLst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rot="10800000" lIns="90000" tIns="46800" rIns="90000" bIns="46800" anchor="ctr"/>
          <a:lstStyle/>
          <a:p>
            <a:pPr algn="ctr">
              <a:buFontTx/>
              <a:buNone/>
            </a:pPr>
            <a:r>
              <a:rPr lang="ru-RU" sz="1600">
                <a:solidFill>
                  <a:schemeClr val="tx2"/>
                </a:solidFill>
              </a:rPr>
              <a:t>Выпускник</a:t>
            </a:r>
          </a:p>
          <a:p>
            <a:pPr algn="ctr">
              <a:buFontTx/>
              <a:buNone/>
            </a:pPr>
            <a:r>
              <a:rPr lang="ru-RU" sz="1600">
                <a:solidFill>
                  <a:schemeClr val="tx2"/>
                </a:solidFill>
              </a:rPr>
              <a:t>научится</a:t>
            </a:r>
          </a:p>
        </p:txBody>
      </p:sp>
      <p:sp>
        <p:nvSpPr>
          <p:cNvPr id="905228" name="Text Box 12"/>
          <p:cNvSpPr txBox="1">
            <a:spLocks noChangeArrowheads="1"/>
          </p:cNvSpPr>
          <p:nvPr/>
        </p:nvSpPr>
        <p:spPr bwMode="auto">
          <a:xfrm>
            <a:off x="6011863" y="2492375"/>
            <a:ext cx="2124075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перспективные</a:t>
            </a:r>
            <a:r>
              <a:rPr lang="ru-RU" sz="1800" b="0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1000" b="0" dirty="0">
                <a:solidFill>
                  <a:schemeClr val="accent3">
                    <a:lumMod val="50000"/>
                  </a:schemeClr>
                </a:solidFill>
              </a:rPr>
              <a:t>зона ближайшего </a:t>
            </a:r>
            <a:r>
              <a:rPr lang="ru-RU" sz="1000" b="0" dirty="0">
                <a:solidFill>
                  <a:schemeClr val="bg2"/>
                </a:solidFill>
              </a:rPr>
              <a:t>развития</a:t>
            </a:r>
          </a:p>
        </p:txBody>
      </p:sp>
      <p:sp>
        <p:nvSpPr>
          <p:cNvPr id="905229" name="Text Box 13"/>
          <p:cNvSpPr txBox="1">
            <a:spLocks noChangeArrowheads="1"/>
          </p:cNvSpPr>
          <p:nvPr/>
        </p:nvSpPr>
        <p:spPr bwMode="auto">
          <a:xfrm>
            <a:off x="358775" y="1341438"/>
            <a:ext cx="3925888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800" dirty="0">
                <a:solidFill>
                  <a:schemeClr val="accent3"/>
                </a:solidFill>
              </a:rPr>
              <a:t>На итоговую оценку выносятся </a:t>
            </a:r>
            <a:r>
              <a:rPr lang="ru-RU" sz="1800" dirty="0" err="1">
                <a:solidFill>
                  <a:schemeClr val="accent3"/>
                </a:solidFill>
              </a:rPr>
              <a:t>метапредметные</a:t>
            </a:r>
            <a:r>
              <a:rPr lang="ru-RU" sz="1800" dirty="0">
                <a:solidFill>
                  <a:schemeClr val="accent3"/>
                </a:solidFill>
              </a:rPr>
              <a:t> и предметные результаты, представленные в блоках «Выпускник научится»</a:t>
            </a:r>
          </a:p>
        </p:txBody>
      </p:sp>
      <p:sp>
        <p:nvSpPr>
          <p:cNvPr id="905230" name="Text Box 14"/>
          <p:cNvSpPr txBox="1">
            <a:spLocks noChangeArrowheads="1"/>
          </p:cNvSpPr>
          <p:nvPr/>
        </p:nvSpPr>
        <p:spPr bwMode="auto">
          <a:xfrm>
            <a:off x="215900" y="5084763"/>
            <a:ext cx="5221288" cy="147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Достижение этих результатов проверяется с помощью учебно-познавательных и учебно-практических задач </a:t>
            </a:r>
            <a:r>
              <a:rPr lang="ru-RU" sz="1800" u="sng" dirty="0">
                <a:solidFill>
                  <a:schemeClr val="accent3">
                    <a:lumMod val="75000"/>
                  </a:schemeClr>
                </a:solidFill>
              </a:rPr>
              <a:t>базового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 и </a:t>
            </a:r>
            <a:r>
              <a:rPr lang="ru-RU" sz="1800" u="sng" dirty="0">
                <a:solidFill>
                  <a:schemeClr val="accent3">
                    <a:lumMod val="75000"/>
                  </a:schemeClr>
                </a:solidFill>
              </a:rPr>
              <a:t>повышенного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 уровней, построенных на </a:t>
            </a:r>
            <a:r>
              <a:rPr lang="ru-RU" sz="1800" u="sng" dirty="0">
                <a:solidFill>
                  <a:schemeClr val="accent3">
                    <a:lumMod val="75000"/>
                  </a:schemeClr>
                </a:solidFill>
              </a:rPr>
              <a:t>опорном</a:t>
            </a:r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 учебном материале</a:t>
            </a:r>
          </a:p>
        </p:txBody>
      </p:sp>
      <p:sp>
        <p:nvSpPr>
          <p:cNvPr id="905231" name="AutoShape 15"/>
          <p:cNvSpPr>
            <a:spLocks noChangeArrowheads="1"/>
          </p:cNvSpPr>
          <p:nvPr/>
        </p:nvSpPr>
        <p:spPr bwMode="auto">
          <a:xfrm>
            <a:off x="5857884" y="1196975"/>
            <a:ext cx="2571767" cy="684213"/>
          </a:xfrm>
          <a:prstGeom prst="wedgeRoundRectCallout">
            <a:avLst>
              <a:gd name="adj1" fmla="val -7338"/>
              <a:gd name="adj2" fmla="val 152473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FontTx/>
              <a:buNone/>
            </a:pPr>
            <a:endParaRPr lang="ru-RU" sz="1800" b="0"/>
          </a:p>
        </p:txBody>
      </p:sp>
      <p:sp>
        <p:nvSpPr>
          <p:cNvPr id="905232" name="Text Box 16"/>
          <p:cNvSpPr txBox="1">
            <a:spLocks noChangeArrowheads="1"/>
          </p:cNvSpPr>
          <p:nvPr/>
        </p:nvSpPr>
        <p:spPr bwMode="auto">
          <a:xfrm>
            <a:off x="5903913" y="1341438"/>
            <a:ext cx="2555875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600" b="1" dirty="0"/>
              <a:t>Задания повышенного уровня</a:t>
            </a:r>
          </a:p>
        </p:txBody>
      </p:sp>
      <p:sp>
        <p:nvSpPr>
          <p:cNvPr id="905233" name="AutoShape 17"/>
          <p:cNvSpPr>
            <a:spLocks noChangeArrowheads="1"/>
          </p:cNvSpPr>
          <p:nvPr/>
        </p:nvSpPr>
        <p:spPr bwMode="auto">
          <a:xfrm>
            <a:off x="5643570" y="5357826"/>
            <a:ext cx="2447925" cy="684212"/>
          </a:xfrm>
          <a:prstGeom prst="wedgeRoundRectCallout">
            <a:avLst>
              <a:gd name="adj1" fmla="val -2413"/>
              <a:gd name="adj2" fmla="val -15795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FontTx/>
              <a:buNone/>
            </a:pPr>
            <a:endParaRPr lang="ru-RU" sz="1800" b="0"/>
          </a:p>
        </p:txBody>
      </p:sp>
      <p:sp>
        <p:nvSpPr>
          <p:cNvPr id="905234" name="Text Box 18"/>
          <p:cNvSpPr txBox="1">
            <a:spLocks noChangeArrowheads="1"/>
          </p:cNvSpPr>
          <p:nvPr/>
        </p:nvSpPr>
        <p:spPr bwMode="auto">
          <a:xfrm>
            <a:off x="5832475" y="5373688"/>
            <a:ext cx="2555875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600" b="1" dirty="0"/>
              <a:t>Задания базового уровня</a:t>
            </a:r>
          </a:p>
        </p:txBody>
      </p:sp>
      <p:sp>
        <p:nvSpPr>
          <p:cNvPr id="905235" name="AutoShape 19"/>
          <p:cNvSpPr>
            <a:spLocks noChangeArrowheads="1"/>
          </p:cNvSpPr>
          <p:nvPr/>
        </p:nvSpPr>
        <p:spPr bwMode="auto">
          <a:xfrm>
            <a:off x="2987675" y="2781300"/>
            <a:ext cx="2376488" cy="1368425"/>
          </a:xfrm>
          <a:prstGeom prst="wedgeRoundRectCallout">
            <a:avLst>
              <a:gd name="adj1" fmla="val 94153"/>
              <a:gd name="adj2" fmla="val 1194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FontTx/>
              <a:buNone/>
            </a:pPr>
            <a:endParaRPr lang="ru-RU" sz="1800" b="0"/>
          </a:p>
        </p:txBody>
      </p:sp>
      <p:sp>
        <p:nvSpPr>
          <p:cNvPr id="905236" name="Text Box 20"/>
          <p:cNvSpPr txBox="1">
            <a:spLocks noChangeArrowheads="1"/>
          </p:cNvSpPr>
          <p:nvPr/>
        </p:nvSpPr>
        <p:spPr bwMode="auto">
          <a:xfrm>
            <a:off x="2879725" y="2889250"/>
            <a:ext cx="2663825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600" b="0" dirty="0">
                <a:solidFill>
                  <a:srgbClr val="FF0000"/>
                </a:solidFill>
              </a:rPr>
              <a:t>Особое место занимают:</a:t>
            </a:r>
          </a:p>
        </p:txBody>
      </p:sp>
      <p:sp>
        <p:nvSpPr>
          <p:cNvPr id="905237" name="Text Box 21"/>
          <p:cNvSpPr txBox="1">
            <a:spLocks noChangeArrowheads="1"/>
          </p:cNvSpPr>
          <p:nvPr/>
        </p:nvSpPr>
        <p:spPr bwMode="auto">
          <a:xfrm>
            <a:off x="3311525" y="3213100"/>
            <a:ext cx="19081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FF0000"/>
                </a:solidFill>
              </a:rPr>
              <a:t>Русский язык</a:t>
            </a:r>
            <a:endParaRPr lang="ru-RU" sz="1600" b="0" dirty="0">
              <a:solidFill>
                <a:srgbClr val="FF0000"/>
              </a:solidFill>
            </a:endParaRPr>
          </a:p>
        </p:txBody>
      </p:sp>
      <p:sp>
        <p:nvSpPr>
          <p:cNvPr id="905238" name="Text Box 22"/>
          <p:cNvSpPr txBox="1">
            <a:spLocks noChangeArrowheads="1"/>
          </p:cNvSpPr>
          <p:nvPr/>
        </p:nvSpPr>
        <p:spPr bwMode="auto">
          <a:xfrm>
            <a:off x="3348038" y="3500438"/>
            <a:ext cx="176371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FF0000"/>
                </a:solidFill>
              </a:rPr>
              <a:t>Математика</a:t>
            </a:r>
            <a:endParaRPr lang="ru-RU" sz="1600" b="0" dirty="0">
              <a:solidFill>
                <a:srgbClr val="FF0000"/>
              </a:solidFill>
            </a:endParaRPr>
          </a:p>
        </p:txBody>
      </p:sp>
      <p:sp>
        <p:nvSpPr>
          <p:cNvPr id="905239" name="Text Box 23"/>
          <p:cNvSpPr txBox="1">
            <a:spLocks noChangeArrowheads="1"/>
          </p:cNvSpPr>
          <p:nvPr/>
        </p:nvSpPr>
        <p:spPr bwMode="auto">
          <a:xfrm>
            <a:off x="3203575" y="3789363"/>
            <a:ext cx="1979613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FF0000"/>
                </a:solidFill>
              </a:rPr>
              <a:t>Чтение. УУД</a:t>
            </a:r>
            <a:endParaRPr lang="ru-RU" sz="16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0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05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0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0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0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05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0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0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0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0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0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0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0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0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05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0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05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05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5219" grpId="0" animBg="1"/>
      <p:bldP spid="905220" grpId="0"/>
      <p:bldP spid="905221" grpId="0" animBg="1"/>
      <p:bldP spid="905222" grpId="0" animBg="1"/>
      <p:bldP spid="905224" grpId="0"/>
      <p:bldP spid="905226" grpId="0" animBg="1"/>
      <p:bldP spid="905227" grpId="0" animBg="1"/>
      <p:bldP spid="905228" grpId="0"/>
      <p:bldP spid="905229" grpId="0" animBg="1"/>
      <p:bldP spid="905230" grpId="0" animBg="1"/>
      <p:bldP spid="905231" grpId="0" animBg="1"/>
      <p:bldP spid="905232" grpId="0"/>
      <p:bldP spid="905233" grpId="0" animBg="1"/>
      <p:bldP spid="905234" grpId="0"/>
      <p:bldP spid="905235" grpId="0" animBg="1"/>
      <p:bldP spid="905236" grpId="0"/>
      <p:bldP spid="905237" grpId="0"/>
      <p:bldP spid="905238" grpId="0"/>
      <p:bldP spid="9052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Задания для итогового контроля по математике (последовательности)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smtClean="0"/>
              <a:t>Задание.</a:t>
            </a:r>
            <a:r>
              <a:rPr lang="ru-RU" smtClean="0"/>
              <a:t> Лена составила последовательность, используя своё правило. Она записала её на доске: 50,  100,  150,  200, 250, 400, 450, 500, 600</a:t>
            </a:r>
          </a:p>
          <a:p>
            <a:r>
              <a:rPr lang="ru-RU" smtClean="0"/>
              <a:t>Какие числа она пропустила? Запиши их.</a:t>
            </a:r>
          </a:p>
          <a:p>
            <a:r>
              <a:rPr lang="ru-RU" smtClean="0"/>
              <a:t>Ответ__________________________________</a:t>
            </a:r>
          </a:p>
          <a:p>
            <a:r>
              <a:rPr lang="ru-RU" b="1" smtClean="0"/>
              <a:t>Задание.</a:t>
            </a:r>
            <a:r>
              <a:rPr lang="ru-RU" smtClean="0"/>
              <a:t> Петя решил подсчитать число слов, которые он записал в своём словарике по русскому языку. Отгадайте это число, если оно:</a:t>
            </a:r>
          </a:p>
          <a:p>
            <a:r>
              <a:rPr lang="ru-RU" smtClean="0"/>
              <a:t>  – двузначное;</a:t>
            </a:r>
          </a:p>
          <a:p>
            <a:r>
              <a:rPr lang="ru-RU" smtClean="0"/>
              <a:t> – больше 98.</a:t>
            </a:r>
          </a:p>
          <a:p>
            <a:r>
              <a:rPr lang="ru-RU" smtClean="0"/>
              <a:t>Ответ__________________________________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501063" cy="10604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 называть, обозначать, записывать, читать и моделировать числа на основе десятичной системы счисления (в пределах 100, 1000, миллиона и более).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1.</a:t>
            </a:r>
            <a:r>
              <a:rPr lang="ru-RU" dirty="0" smtClean="0"/>
              <a:t> Запиши число </a:t>
            </a:r>
            <a:r>
              <a:rPr lang="ru-RU" i="1" dirty="0" smtClean="0"/>
              <a:t>тридцать две тысячи сто два.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/>
              <a:t>Ответ__________________________________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2.</a:t>
            </a:r>
            <a:r>
              <a:rPr lang="ru-RU" dirty="0" smtClean="0"/>
              <a:t> Какая цифра стоит в разряде десятков в числе 346291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6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4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9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2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3.</a:t>
            </a:r>
            <a:r>
              <a:rPr lang="ru-RU" dirty="0" smtClean="0"/>
              <a:t> Что означает цифра 9 в записи каждого числа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1) 74319 		Ответ 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2) 39174 		Ответ ___________________________________________	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 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4.</a:t>
            </a:r>
            <a:r>
              <a:rPr lang="ru-RU" dirty="0" smtClean="0"/>
              <a:t> Укажи  самое большое число. Отметь ответ </a:t>
            </a:r>
            <a:r>
              <a:rPr lang="ru-RU" dirty="0" smtClean="0">
                <a:sym typeface="Wingdings"/>
              </a:rPr>
              <a:t>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74391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91743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39174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74931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27478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 </a:t>
            </a:r>
            <a:r>
              <a:rPr lang="ru-RU" sz="2000" dirty="0" smtClean="0">
                <a:solidFill>
                  <a:schemeClr val="accent3"/>
                </a:solidFill>
              </a:rPr>
              <a:t>определять и моделировать состав чисел на основе представлений о классах и разрядах десятичной системы счисления (в пределах 100, 1000, миллиона и более).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1.</a:t>
            </a:r>
            <a:r>
              <a:rPr lang="ru-RU" dirty="0" smtClean="0"/>
              <a:t> Запиши сумму разрядных слагаемых для числа 43782.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/>
              <a:t>Ответ__________________________________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2.</a:t>
            </a:r>
            <a:r>
              <a:rPr lang="ru-RU" dirty="0" smtClean="0"/>
              <a:t> Даша записала сумму разрядных слагаемых некоторого числа так: 20000+4000+700+5. Какое это число?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20475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24705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2475 		</a:t>
            </a:r>
            <a:r>
              <a:rPr lang="ru-RU" dirty="0" smtClean="0">
                <a:sym typeface="Wingdings 2"/>
              </a:rPr>
              <a:t></a:t>
            </a:r>
            <a:r>
              <a:rPr lang="ru-RU" dirty="0" smtClean="0"/>
              <a:t> 24075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 3.</a:t>
            </a:r>
            <a:r>
              <a:rPr lang="ru-RU" dirty="0" smtClean="0"/>
              <a:t> Составь наибольшее трехзначное число с помощью цифр 6, 1, 8. Используй каждую цифру один раз.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 smtClean="0"/>
              <a:t>Ответ__________________________________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Учащиеся научатся </a:t>
            </a:r>
            <a:r>
              <a:rPr lang="ru-RU" dirty="0" smtClean="0">
                <a:solidFill>
                  <a:schemeClr val="accent3"/>
                </a:solidFill>
              </a:rPr>
              <a:t>исследовать, выявлять и создавать закономерности в числовых последовательностях.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smtClean="0"/>
              <a:t>Задание.</a:t>
            </a:r>
            <a:r>
              <a:rPr lang="ru-RU" smtClean="0"/>
              <a:t> Запиши три следующих числа последовательности</a:t>
            </a:r>
          </a:p>
          <a:p>
            <a:r>
              <a:rPr lang="ru-RU" smtClean="0"/>
              <a:t>		32,  40,  48,  46,  ___, ___, ___.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упорядочивать данные, описываемые несколькими признаками, объединять их в множества и подмножества, обозначая каждую группу; обсуждать и описывать данные (их структуру и количественные характеристики)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Задание. </a:t>
            </a:r>
            <a:r>
              <a:rPr lang="ru-RU" dirty="0" smtClean="0"/>
              <a:t>Учащимся даются 10 карточек с числами: 380, 10, 140, 265, 50,  16, 525, 26, 96, 785.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Задача. </a:t>
            </a:r>
            <a:r>
              <a:rPr lang="ru-RU" dirty="0" smtClean="0"/>
              <a:t>Тебе даны 10 карточек с числами. Разложи эти карточки на группы. Назови эти  группы.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Ответь на вопросы: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а) В какую группу попали числа  16 и 26?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Запиши название группы. </a:t>
            </a:r>
            <a:r>
              <a:rPr lang="ru-RU" dirty="0" err="1" smtClean="0"/>
              <a:t>Ответ_________________________________________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б)  В какую группу попали числа  380 и 10?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Запиши название группы. </a:t>
            </a:r>
            <a:r>
              <a:rPr lang="ru-RU" dirty="0" err="1" smtClean="0"/>
              <a:t>Ответ_________________________________________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в) В какую группу попали числа  265 и 785?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Запиши название группы. </a:t>
            </a:r>
            <a:r>
              <a:rPr lang="ru-RU" dirty="0" err="1" smtClean="0"/>
              <a:t>Ответ_________________________________________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1727200" y="800100"/>
            <a:ext cx="5724525" cy="53975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400">
                <a:solidFill>
                  <a:srgbClr val="292929"/>
                </a:solidFill>
                <a:cs typeface="Arial" charset="0"/>
              </a:rPr>
              <a:t>ТРЕБОВАНИЯ СТАНДАРТА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0" y="1557338"/>
            <a:ext cx="1511300" cy="13684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Программа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духовно-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нравственного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развития</a:t>
            </a:r>
            <a:r>
              <a:rPr lang="ru-RU" sz="18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0" y="152400"/>
            <a:ext cx="1403350" cy="1116013"/>
          </a:xfrm>
          <a:prstGeom prst="ellipse">
            <a:avLst/>
          </a:prstGeom>
          <a:solidFill>
            <a:srgbClr val="FFFFCC">
              <a:alpha val="9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Фундаменталь</a:t>
            </a: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-</a:t>
            </a:r>
          </a:p>
          <a:p>
            <a:pPr algn="ctr" eaLnBrk="1" hangingPunct="1">
              <a:buFontTx/>
              <a:buNone/>
            </a:pP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ное</a:t>
            </a: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ядро </a:t>
            </a: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содер</a:t>
            </a: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-</a:t>
            </a:r>
          </a:p>
          <a:p>
            <a:pPr algn="ctr" eaLnBrk="1" hangingPunct="1">
              <a:buFontTx/>
              <a:buNone/>
            </a:pP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жания</a:t>
            </a: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образо</a:t>
            </a: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-</a:t>
            </a:r>
          </a:p>
          <a:p>
            <a:pPr algn="ctr" eaLnBrk="1" hangingPunct="1">
              <a:buFontTx/>
              <a:buNone/>
            </a:pPr>
            <a:r>
              <a:rPr lang="ru-RU" sz="12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вания</a:t>
            </a:r>
            <a:endParaRPr lang="ru-RU" sz="12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5724525" y="1665288"/>
            <a:ext cx="1727200" cy="1258887"/>
          </a:xfrm>
          <a:prstGeom prst="roundRect">
            <a:avLst>
              <a:gd name="adj" fmla="val 16667"/>
            </a:avLst>
          </a:prstGeom>
          <a:solidFill>
            <a:srgbClr val="FFFF99">
              <a:alpha val="8980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Программа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формирования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универсальных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учебных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действий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900113" y="3500438"/>
            <a:ext cx="6697662" cy="431800"/>
          </a:xfrm>
          <a:prstGeom prst="roundRect">
            <a:avLst>
              <a:gd name="adj" fmla="val 16667"/>
            </a:avLst>
          </a:prstGeom>
          <a:solidFill>
            <a:srgbClr val="FFFF99">
              <a:alpha val="9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800" dirty="0">
                <a:solidFill>
                  <a:schemeClr val="accent3"/>
                </a:solidFill>
                <a:latin typeface="Tahoma" pitchFamily="34" charset="0"/>
                <a:cs typeface="Arial" charset="0"/>
              </a:rPr>
              <a:t>Примерные учебные программы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503238" y="4760913"/>
            <a:ext cx="7453312" cy="69215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8DB08D"/>
              </a:gs>
              <a:gs pos="50000">
                <a:srgbClr val="CCFFCC"/>
              </a:gs>
              <a:gs pos="100000">
                <a:srgbClr val="8DB08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800" i="1" dirty="0">
                <a:solidFill>
                  <a:schemeClr val="accent3"/>
                </a:solidFill>
                <a:latin typeface="Tahoma" pitchFamily="34" charset="0"/>
                <a:cs typeface="Arial" charset="0"/>
              </a:rPr>
              <a:t>Образовательный процесс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 rot="7925009">
            <a:off x="1480344" y="1264444"/>
            <a:ext cx="534987" cy="4730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 rot="5400000">
            <a:off x="4175920" y="1088231"/>
            <a:ext cx="360362" cy="4321175"/>
          </a:xfrm>
          <a:custGeom>
            <a:avLst/>
            <a:gdLst>
              <a:gd name="T0" fmla="*/ 1255032550 w 21600"/>
              <a:gd name="T1" fmla="*/ 0 h 21600"/>
              <a:gd name="T2" fmla="*/ 0 w 21600"/>
              <a:gd name="T3" fmla="*/ 2147483647 h 21600"/>
              <a:gd name="T4" fmla="*/ 1255032550 w 21600"/>
              <a:gd name="T5" fmla="*/ 2147483647 h 21600"/>
              <a:gd name="T6" fmla="*/ 1673380115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7524750" y="1808163"/>
            <a:ext cx="1619250" cy="1042987"/>
          </a:xfrm>
          <a:prstGeom prst="wedgeRoundRectCallout">
            <a:avLst>
              <a:gd name="adj1" fmla="val -148236"/>
              <a:gd name="adj2" fmla="val 131278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400" b="0">
              <a:latin typeface="Tahoma" pitchFamily="34" charset="0"/>
              <a:cs typeface="Arial" charset="0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7416800" y="2024063"/>
            <a:ext cx="172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Планируемые результаты</a:t>
            </a: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 rot="1414642">
            <a:off x="1150938" y="836613"/>
            <a:ext cx="684212" cy="5032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CCFFCC">
                  <a:alpha val="95000"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 rot="5400000">
            <a:off x="6210300" y="1250950"/>
            <a:ext cx="395288" cy="503238"/>
          </a:xfrm>
          <a:custGeom>
            <a:avLst/>
            <a:gdLst>
              <a:gd name="T0" fmla="*/ 1816986020 w 21600"/>
              <a:gd name="T1" fmla="*/ 0 h 21600"/>
              <a:gd name="T2" fmla="*/ 0 w 21600"/>
              <a:gd name="T3" fmla="*/ 2147483647 h 21600"/>
              <a:gd name="T4" fmla="*/ 1816986020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 rot="5400000">
            <a:off x="3617913" y="1287463"/>
            <a:ext cx="395287" cy="503237"/>
          </a:xfrm>
          <a:custGeom>
            <a:avLst/>
            <a:gdLst>
              <a:gd name="T0" fmla="*/ 1816976738 w 21600"/>
              <a:gd name="T1" fmla="*/ 0 h 21600"/>
              <a:gd name="T2" fmla="*/ 0 w 21600"/>
              <a:gd name="T3" fmla="*/ 2147483647 h 21600"/>
              <a:gd name="T4" fmla="*/ 1816976738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 rot="5400000">
            <a:off x="4067969" y="2421731"/>
            <a:ext cx="217488" cy="4321175"/>
          </a:xfrm>
          <a:custGeom>
            <a:avLst/>
            <a:gdLst>
              <a:gd name="T0" fmla="*/ 166510323 w 21600"/>
              <a:gd name="T1" fmla="*/ 0 h 21600"/>
              <a:gd name="T2" fmla="*/ 0 w 21600"/>
              <a:gd name="T3" fmla="*/ 2147483647 h 21600"/>
              <a:gd name="T4" fmla="*/ 166510323 w 21600"/>
              <a:gd name="T5" fmla="*/ 2147483647 h 21600"/>
              <a:gd name="T6" fmla="*/ 222013684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287338" y="5842000"/>
            <a:ext cx="8713787" cy="10160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800" dirty="0">
                <a:solidFill>
                  <a:schemeClr val="accent3"/>
                </a:solidFill>
                <a:latin typeface="Tahoma" pitchFamily="34" charset="0"/>
                <a:cs typeface="Arial" charset="0"/>
              </a:rPr>
              <a:t>Система оценки: </a:t>
            </a:r>
            <a:r>
              <a:rPr lang="ru-RU" sz="2000" dirty="0">
                <a:solidFill>
                  <a:schemeClr val="accent3"/>
                </a:solidFill>
                <a:latin typeface="Tahoma" pitchFamily="34" charset="0"/>
                <a:cs typeface="Arial" charset="0"/>
                <a:hlinkClick r:id="rId3" action="ppaction://hlinkpres?slideindex=1&amp;slidetitle="/>
              </a:rPr>
              <a:t>модель </a:t>
            </a:r>
            <a:r>
              <a:rPr lang="ru-RU" sz="2000" u="sng" dirty="0">
                <a:solidFill>
                  <a:schemeClr val="accent3"/>
                </a:solidFill>
                <a:latin typeface="Tahoma" pitchFamily="34" charset="0"/>
                <a:cs typeface="Arial" charset="0"/>
                <a:hlinkClick r:id="rId3" action="ppaction://hlinkpres?slideindex=1&amp;slidetitle="/>
              </a:rPr>
              <a:t>обеспечения</a:t>
            </a:r>
            <a:r>
              <a:rPr lang="ru-RU" sz="2000" dirty="0">
                <a:solidFill>
                  <a:schemeClr val="accent3"/>
                </a:solidFill>
                <a:latin typeface="Tahoma" pitchFamily="34" charset="0"/>
                <a:cs typeface="Arial" charset="0"/>
                <a:hlinkClick r:id="rId3" action="ppaction://hlinkpres?slideindex=1&amp;slidetitle="/>
              </a:rPr>
              <a:t> качества образования</a:t>
            </a:r>
            <a:endParaRPr lang="ru-RU" sz="2000" dirty="0">
              <a:solidFill>
                <a:schemeClr val="accent3"/>
              </a:solidFill>
              <a:latin typeface="Tahoma" pitchFamily="34" charset="0"/>
              <a:cs typeface="Arial" charset="0"/>
            </a:endParaRPr>
          </a:p>
          <a:p>
            <a:pPr algn="ctr" eaLnBrk="1" hangingPunct="1"/>
            <a:r>
              <a:rPr lang="ru-RU" sz="1800" dirty="0">
                <a:solidFill>
                  <a:schemeClr val="accent3"/>
                </a:solidFill>
              </a:rPr>
              <a:t>Вовлечение учителей и обучающихся в оценочную деятельность</a:t>
            </a:r>
          </a:p>
          <a:p>
            <a:pPr algn="ctr" eaLnBrk="1" hangingPunct="1"/>
            <a:r>
              <a:rPr lang="ru-RU" sz="1800" dirty="0">
                <a:solidFill>
                  <a:schemeClr val="accent3"/>
                </a:solidFill>
              </a:rPr>
              <a:t>Адекватность процедур и механизмов особенностям подхода</a:t>
            </a:r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7667625" y="2744788"/>
            <a:ext cx="503238" cy="3060700"/>
          </a:xfrm>
          <a:prstGeom prst="upDownArrow">
            <a:avLst>
              <a:gd name="adj1" fmla="val 50000"/>
              <a:gd name="adj2" fmla="val 121640"/>
            </a:avLst>
          </a:prstGeom>
          <a:gradFill rotWithShape="1">
            <a:gsLst>
              <a:gs pos="0">
                <a:srgbClr val="DDDDDD"/>
              </a:gs>
              <a:gs pos="100000">
                <a:srgbClr val="FFFF99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у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М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Е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Н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И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Я</a:t>
            </a:r>
          </a:p>
          <a:p>
            <a:pPr algn="ctr">
              <a:buFontTx/>
              <a:buNone/>
            </a:pPr>
            <a:endParaRPr lang="ru-RU" sz="800">
              <a:solidFill>
                <a:schemeClr val="bg2"/>
              </a:solidFill>
            </a:endParaRP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И</a:t>
            </a:r>
          </a:p>
          <a:p>
            <a:pPr algn="ctr">
              <a:buFontTx/>
              <a:buNone/>
            </a:pPr>
            <a:endParaRPr lang="ru-RU" sz="800">
              <a:solidFill>
                <a:schemeClr val="bg2"/>
              </a:solidFill>
            </a:endParaRP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П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Р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И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М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Е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Р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Ы</a:t>
            </a:r>
          </a:p>
          <a:p>
            <a:pPr algn="ctr">
              <a:buFontTx/>
              <a:buNone/>
            </a:pPr>
            <a:endParaRPr lang="ru-RU" sz="800">
              <a:solidFill>
                <a:schemeClr val="bg2"/>
              </a:solidFill>
            </a:endParaRP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З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А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Д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А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Н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И</a:t>
            </a:r>
          </a:p>
          <a:p>
            <a:pPr algn="ctr">
              <a:buFontTx/>
              <a:buNone/>
            </a:pPr>
            <a:r>
              <a:rPr lang="ru-RU" sz="800">
                <a:solidFill>
                  <a:schemeClr val="bg2"/>
                </a:solidFill>
              </a:rPr>
              <a:t>Й</a:t>
            </a:r>
          </a:p>
          <a:p>
            <a:pPr algn="ctr">
              <a:lnSpc>
                <a:spcPct val="70000"/>
              </a:lnSpc>
              <a:buFontTx/>
              <a:buNone/>
            </a:pPr>
            <a:endParaRPr lang="ru-RU" sz="800">
              <a:solidFill>
                <a:schemeClr val="bg2"/>
              </a:solidFill>
            </a:endParaRPr>
          </a:p>
          <a:p>
            <a:pPr algn="ctr">
              <a:lnSpc>
                <a:spcPct val="70000"/>
              </a:lnSpc>
              <a:buFontTx/>
              <a:buNone/>
            </a:pPr>
            <a:endParaRPr lang="ru-RU" sz="800">
              <a:solidFill>
                <a:schemeClr val="bg2"/>
              </a:solidFill>
            </a:endParaRP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 rot="-5400000">
            <a:off x="4122738" y="3481388"/>
            <a:ext cx="250825" cy="4321175"/>
          </a:xfrm>
          <a:custGeom>
            <a:avLst/>
            <a:gdLst>
              <a:gd name="T0" fmla="*/ 294566823 w 21600"/>
              <a:gd name="T1" fmla="*/ 0 h 21600"/>
              <a:gd name="T2" fmla="*/ 0 w 21600"/>
              <a:gd name="T3" fmla="*/ 2147483647 h 21600"/>
              <a:gd name="T4" fmla="*/ 294566823 w 21600"/>
              <a:gd name="T5" fmla="*/ 2147483647 h 21600"/>
              <a:gd name="T6" fmla="*/ 392754834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DDDDDD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503238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411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endParaRPr lang="ru-RU" sz="1800" b="0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1727200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2987675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607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4211638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686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435600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803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6659563" y="4041775"/>
            <a:ext cx="1152525" cy="323850"/>
          </a:xfrm>
          <a:prstGeom prst="roundRect">
            <a:avLst>
              <a:gd name="adj" fmla="val 16667"/>
            </a:avLst>
          </a:prstGeom>
          <a:solidFill>
            <a:srgbClr val="FFFFCC">
              <a:alpha val="9882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863600" y="4041775"/>
            <a:ext cx="6805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ru-RU" sz="1800" b="0" i="1" dirty="0">
                <a:solidFill>
                  <a:srgbClr val="FF0000"/>
                </a:solidFill>
              </a:rPr>
              <a:t>А  в  т  о  </a:t>
            </a:r>
            <a:r>
              <a:rPr lang="ru-RU" sz="1800" b="0" i="1" dirty="0" err="1">
                <a:solidFill>
                  <a:srgbClr val="FF0000"/>
                </a:solidFill>
              </a:rPr>
              <a:t>р</a:t>
            </a:r>
            <a:r>
              <a:rPr lang="ru-RU" sz="1800" b="0" i="1" dirty="0">
                <a:solidFill>
                  <a:srgbClr val="FF0000"/>
                </a:solidFill>
              </a:rPr>
              <a:t>  с  к  и  е      </a:t>
            </a:r>
            <a:r>
              <a:rPr lang="ru-RU" sz="1800" b="0" i="1" dirty="0" err="1">
                <a:solidFill>
                  <a:srgbClr val="FF0000"/>
                </a:solidFill>
              </a:rPr>
              <a:t>п</a:t>
            </a:r>
            <a:r>
              <a:rPr lang="ru-RU" sz="1800" b="0" i="1" dirty="0">
                <a:solidFill>
                  <a:srgbClr val="FF0000"/>
                </a:solidFill>
              </a:rPr>
              <a:t>  </a:t>
            </a:r>
            <a:r>
              <a:rPr lang="ru-RU" sz="1800" b="0" i="1" dirty="0" err="1">
                <a:solidFill>
                  <a:srgbClr val="FF0000"/>
                </a:solidFill>
              </a:rPr>
              <a:t>р</a:t>
            </a:r>
            <a:r>
              <a:rPr lang="ru-RU" sz="1800" b="0" i="1" dirty="0">
                <a:solidFill>
                  <a:srgbClr val="FF0000"/>
                </a:solidFill>
              </a:rPr>
              <a:t>  о  г  </a:t>
            </a:r>
            <a:r>
              <a:rPr lang="ru-RU" sz="1800" b="0" i="1" dirty="0" err="1">
                <a:solidFill>
                  <a:srgbClr val="FF0000"/>
                </a:solidFill>
              </a:rPr>
              <a:t>р</a:t>
            </a:r>
            <a:r>
              <a:rPr lang="ru-RU" sz="1800" b="0" i="1" dirty="0">
                <a:solidFill>
                  <a:srgbClr val="FF0000"/>
                </a:solidFill>
              </a:rPr>
              <a:t>  а  м  </a:t>
            </a:r>
            <a:r>
              <a:rPr lang="ru-RU" sz="1800" b="0" i="1" dirty="0" err="1">
                <a:solidFill>
                  <a:srgbClr val="FF0000"/>
                </a:solidFill>
              </a:rPr>
              <a:t>м</a:t>
            </a:r>
            <a:r>
              <a:rPr lang="ru-RU" sz="1800" b="0" i="1" dirty="0">
                <a:solidFill>
                  <a:srgbClr val="FF0000"/>
                </a:solidFill>
              </a:rPr>
              <a:t>  </a:t>
            </a:r>
            <a:r>
              <a:rPr lang="ru-RU" sz="1800" b="0" i="1" dirty="0" err="1">
                <a:solidFill>
                  <a:srgbClr val="FF0000"/>
                </a:solidFill>
              </a:rPr>
              <a:t>ы</a:t>
            </a:r>
            <a:r>
              <a:rPr lang="ru-RU" sz="1800" b="0" i="1" dirty="0">
                <a:solidFill>
                  <a:srgbClr val="FF0000"/>
                </a:solidFill>
              </a:rPr>
              <a:t>      и     У  М  К </a:t>
            </a:r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 rot="5400000">
            <a:off x="4841875" y="1250950"/>
            <a:ext cx="395288" cy="503238"/>
          </a:xfrm>
          <a:custGeom>
            <a:avLst/>
            <a:gdLst>
              <a:gd name="T0" fmla="*/ 1816986020 w 21600"/>
              <a:gd name="T1" fmla="*/ 0 h 21600"/>
              <a:gd name="T2" fmla="*/ 0 w 21600"/>
              <a:gd name="T3" fmla="*/ 2147483647 h 21600"/>
              <a:gd name="T4" fmla="*/ 1816986020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47" name="Oval 28"/>
          <p:cNvSpPr>
            <a:spLocks noChangeArrowheads="1"/>
          </p:cNvSpPr>
          <p:nvPr/>
        </p:nvSpPr>
        <p:spPr bwMode="auto">
          <a:xfrm>
            <a:off x="7740650" y="115888"/>
            <a:ext cx="1403350" cy="1116012"/>
          </a:xfrm>
          <a:prstGeom prst="ellipse">
            <a:avLst/>
          </a:prstGeom>
          <a:solidFill>
            <a:srgbClr val="FFFFCC">
              <a:alpha val="9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Концепция</a:t>
            </a:r>
          </a:p>
          <a:p>
            <a:pPr algn="ctr" eaLnBrk="1" hangingPunct="1">
              <a:buFontTx/>
              <a:buNone/>
            </a:pP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духовно-</a:t>
            </a:r>
          </a:p>
          <a:p>
            <a:pPr algn="ctr" eaLnBrk="1" hangingPunct="1">
              <a:buFontTx/>
              <a:buNone/>
            </a:pP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нравственного</a:t>
            </a:r>
          </a:p>
          <a:p>
            <a:pPr algn="ctr" eaLnBrk="1" hangingPunct="1">
              <a:buFontTx/>
              <a:buNone/>
            </a:pP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воспитания</a:t>
            </a:r>
          </a:p>
        </p:txBody>
      </p:sp>
      <p:sp>
        <p:nvSpPr>
          <p:cNvPr id="5148" name="AutoShape 29"/>
          <p:cNvSpPr>
            <a:spLocks noChangeArrowheads="1"/>
          </p:cNvSpPr>
          <p:nvPr/>
        </p:nvSpPr>
        <p:spPr bwMode="auto">
          <a:xfrm rot="8710497">
            <a:off x="7405688" y="841375"/>
            <a:ext cx="576262" cy="5032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CCFFCC">
                  <a:alpha val="95000"/>
                </a:srgbClr>
              </a:gs>
              <a:gs pos="100000">
                <a:srgbClr val="FFFF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931870" name="AutoShape 30"/>
          <p:cNvSpPr>
            <a:spLocks noChangeArrowheads="1"/>
          </p:cNvSpPr>
          <p:nvPr/>
        </p:nvSpPr>
        <p:spPr bwMode="auto">
          <a:xfrm>
            <a:off x="1511300" y="152400"/>
            <a:ext cx="6335713" cy="692150"/>
          </a:xfrm>
          <a:prstGeom prst="irregularSeal1">
            <a:avLst/>
          </a:prstGeom>
          <a:gradFill rotWithShape="1">
            <a:gsLst>
              <a:gs pos="0">
                <a:schemeClr val="hlink"/>
              </a:gs>
              <a:gs pos="50000">
                <a:srgbClr val="FFFFCC">
                  <a:alpha val="78000"/>
                </a:srgb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1" hangingPunct="1">
              <a:buFontTx/>
              <a:buNone/>
              <a:defRPr/>
            </a:pPr>
            <a:r>
              <a:rPr lang="ru-RU" sz="12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Запросы семьи, общества, государства</a:t>
            </a:r>
          </a:p>
        </p:txBody>
      </p:sp>
      <p:sp>
        <p:nvSpPr>
          <p:cNvPr id="5150" name="AutoShape 3"/>
          <p:cNvSpPr>
            <a:spLocks noChangeArrowheads="1"/>
          </p:cNvSpPr>
          <p:nvPr/>
        </p:nvSpPr>
        <p:spPr bwMode="auto">
          <a:xfrm>
            <a:off x="4535488" y="1736725"/>
            <a:ext cx="1116012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>
                  <a:alpha val="96001"/>
                </a:srgbClr>
              </a:gs>
              <a:gs pos="100000">
                <a:srgbClr val="EAEAE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Базисный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учебный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план</a:t>
            </a:r>
          </a:p>
        </p:txBody>
      </p:sp>
      <p:sp>
        <p:nvSpPr>
          <p:cNvPr id="5151" name="AutoShape 13"/>
          <p:cNvSpPr>
            <a:spLocks noChangeArrowheads="1"/>
          </p:cNvSpPr>
          <p:nvPr/>
        </p:nvSpPr>
        <p:spPr bwMode="auto">
          <a:xfrm rot="3036289">
            <a:off x="7110413" y="1311275"/>
            <a:ext cx="544512" cy="5032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52" name="AutoShape 14"/>
          <p:cNvSpPr>
            <a:spLocks noChangeArrowheads="1"/>
          </p:cNvSpPr>
          <p:nvPr/>
        </p:nvSpPr>
        <p:spPr bwMode="auto">
          <a:xfrm rot="5400000">
            <a:off x="2285206" y="1215232"/>
            <a:ext cx="250825" cy="503238"/>
          </a:xfrm>
          <a:custGeom>
            <a:avLst/>
            <a:gdLst>
              <a:gd name="T0" fmla="*/ 731587330 w 21600"/>
              <a:gd name="T1" fmla="*/ 0 h 21600"/>
              <a:gd name="T2" fmla="*/ 0 w 21600"/>
              <a:gd name="T3" fmla="*/ 2147483647 h 21600"/>
              <a:gd name="T4" fmla="*/ 731587330 w 21600"/>
              <a:gd name="T5" fmla="*/ 2147483647 h 21600"/>
              <a:gd name="T6" fmla="*/ 975450640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CC">
              <a:alpha val="9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5153" name="AutoShape 5"/>
          <p:cNvSpPr>
            <a:spLocks noChangeArrowheads="1"/>
          </p:cNvSpPr>
          <p:nvPr/>
        </p:nvSpPr>
        <p:spPr bwMode="auto">
          <a:xfrm>
            <a:off x="1476375" y="1665288"/>
            <a:ext cx="1979613" cy="1295400"/>
          </a:xfrm>
          <a:prstGeom prst="roundRect">
            <a:avLst>
              <a:gd name="adj" fmla="val 16667"/>
            </a:avLst>
          </a:prstGeom>
          <a:solidFill>
            <a:srgbClr val="FFFF99">
              <a:alpha val="8980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Программа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формирования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культуры здорово-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го и безопасного</a:t>
            </a: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образа жизни </a:t>
            </a:r>
          </a:p>
        </p:txBody>
      </p:sp>
      <p:sp>
        <p:nvSpPr>
          <p:cNvPr id="5154" name="AutoShape 3"/>
          <p:cNvSpPr>
            <a:spLocks noChangeArrowheads="1"/>
          </p:cNvSpPr>
          <p:nvPr/>
        </p:nvSpPr>
        <p:spPr bwMode="auto">
          <a:xfrm>
            <a:off x="3419475" y="1773238"/>
            <a:ext cx="1081088" cy="11160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Программа</a:t>
            </a:r>
          </a:p>
          <a:p>
            <a:pPr algn="ctr" eaLnBrk="1" hangingPunct="1">
              <a:buFontTx/>
              <a:buNone/>
            </a:pPr>
            <a:r>
              <a:rPr lang="ru-RU" sz="16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коррекци</a:t>
            </a: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-</a:t>
            </a:r>
          </a:p>
          <a:p>
            <a:pPr algn="ctr" eaLnBrk="1" hangingPunct="1">
              <a:buFontTx/>
              <a:buNone/>
            </a:pPr>
            <a:r>
              <a:rPr lang="ru-RU" sz="1600" dirty="0" err="1">
                <a:solidFill>
                  <a:srgbClr val="002060"/>
                </a:solidFill>
                <a:latin typeface="Tahoma" pitchFamily="34" charset="0"/>
                <a:cs typeface="Arial" charset="0"/>
              </a:rPr>
              <a:t>онной</a:t>
            </a:r>
            <a:endParaRPr lang="ru-RU" sz="1600" dirty="0">
              <a:solidFill>
                <a:srgbClr val="002060"/>
              </a:solidFill>
              <a:latin typeface="Tahoma" pitchFamily="34" charset="0"/>
              <a:cs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Tahoma" pitchFamily="34" charset="0"/>
                <a:cs typeface="Arial" charset="0"/>
              </a:rPr>
              <a:t>работы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описывать данные с помощью маркированных и немаркированных списков, таблиц, пиктограмм и столбчатых диаграмм; сравнивать и оценивать разные способы описаний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Задание.</a:t>
            </a: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ru-RU" dirty="0" smtClean="0"/>
              <a:t>Четвероклассники подсчитали, сколько учащихся из их класса занимаются разными видами спорта. Они представили эти данные в таблице и на столбчатой диаграмме.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b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  <a:r>
              <a:rPr lang="ru-RU" b="1" dirty="0" smtClean="0"/>
              <a:t>Ответь на вопросы: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а) Каким видом спорта занимается больше всего четвероклассников?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Ответ 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б)  На сколько меньше учащихся занимаются лыжами, чем бегом?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Ответ 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в) Сколько учащихся занимаются зимними видами спорта?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/>
              <a:t> (Можно провести дискуссию относительно того, какой вид спорта следует считать зимним).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г) Какая форма (таблица или диаграмма) представления данных удобнее для ответа на поставленные вопросы?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8572500" cy="19891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табулировать самостоятельно полученные данные, определять наиболее часто встречающиеся оценки и величины, представлять их в виде столбчатой диаграммы, различать информацию, которая была выявлена непосредственно (исходные данные) и информацию, полученную на ее основе (обобщения, выводы и оценки);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972425" cy="4187825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Учащиеся четвертого класса собираются пойти в поход в первой половине октября. Ниже приведен прогноз погоды на каждый день с 1 по 14 октября, который они нашли в интернете: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1 – ясно                                     8 – дождь,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2 – пасмурно                            9 – ясно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3 – пасмурно                          10 – дождь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4 – дождь                                11 – пасмурно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5 – дождь                                12 – ясно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6 – пасмурно                          13 – дождь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7 – дождь                                14 – дождь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Представь эту информацию в виде таблицы и изобрази полученные данные на столбчатой диаграмме. В таблице надо указать, сколько ясных, пасмурных и дождливых дней было в первой половине ноября.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429625" cy="19177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с помощью </a:t>
            </a:r>
            <a:r>
              <a:rPr lang="ru-RU" sz="2000" dirty="0" err="1" smtClean="0">
                <a:solidFill>
                  <a:schemeClr val="accent3"/>
                </a:solidFill>
              </a:rPr>
              <a:t>ИКТ-технологий</a:t>
            </a:r>
            <a:r>
              <a:rPr lang="ru-RU" sz="2000" dirty="0" smtClean="0">
                <a:solidFill>
                  <a:schemeClr val="accent3"/>
                </a:solidFill>
              </a:rPr>
              <a:t>, создавать и использовать простейшие электронные таблицы и базы данных с двумя – тремя полями; при работе с таблицами и базой данных пользоваться возможностями сортировки и группировки данных, подсчета промежуточных</a:t>
            </a:r>
            <a:br>
              <a:rPr lang="ru-RU" sz="2000" dirty="0" smtClean="0">
                <a:solidFill>
                  <a:schemeClr val="accent3"/>
                </a:solidFill>
              </a:rPr>
            </a:br>
            <a:r>
              <a:rPr lang="ru-RU" sz="2000" dirty="0" smtClean="0">
                <a:solidFill>
                  <a:schemeClr val="accent3"/>
                </a:solidFill>
              </a:rPr>
              <a:t>итогов и построения диаграмм.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88"/>
            <a:ext cx="7467600" cy="4402137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/>
              <a:t>(Работа выполняется под руководством учителя группами учащихся не более 4 человек в каждой)</a:t>
            </a:r>
            <a:r>
              <a:rPr lang="ru-RU" b="1" dirty="0" smtClean="0"/>
              <a:t>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Составьте базу данных (в форме электронной таблицы), содержащую информацию об отметках за первую четверть по математике и русскому языку учащихся вашей группы. Постройте столбчатую диаграмму отметок по математике учащихся вашей группы.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Выполнение работы группой учащихся должно включать построение таблицы и соответствующей ей столбчатой диаграммы. Таблица должна содержать список группы учащихся и их отметки по двум указанным предметам, причем для построения диаграммы должны быть упорядочены данные в столбце с  отметками по математике. Ниже приведен пример таблицы.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обсуждать, распознавать, предсказывать и располагать исходы событий в порядке их вероятности: невозможный, маловероятный, вероятный и достоверный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1428750"/>
            <a:ext cx="8501063" cy="5045075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</a:t>
            </a:r>
            <a:r>
              <a:rPr lang="ru-RU" dirty="0" smtClean="0"/>
              <a:t>. </a:t>
            </a:r>
            <a:r>
              <a:rPr lang="ru-RU" i="1" dirty="0" smtClean="0"/>
              <a:t>(Задание выполняется в рамках фронтальной работы)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Оцени возможность наступления следующих событий, используя для этого выражения: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достоверное или очевидное </a:t>
            </a:r>
            <a:r>
              <a:rPr lang="ru-RU" dirty="0" smtClean="0"/>
              <a:t>(в одних и тех же условиях обязательно (всегда) происходит);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случайное, возможное, вероятное </a:t>
            </a:r>
            <a:r>
              <a:rPr lang="ru-RU" dirty="0" smtClean="0"/>
              <a:t> (в одних и тех же условиях иногда происходит, иногда не происходит);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невозможное или невероятное </a:t>
            </a:r>
            <a:r>
              <a:rPr lang="ru-RU" dirty="0" smtClean="0"/>
              <a:t>(в данных условиях никогда не происходит).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Ответ запиши справа.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а)  Зимой у школьников будут каникулы       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б)  Круглая отличница получит «5»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 контрольную работы                             ____________________                       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в) При умножении 10 на 3 получили 20       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г) При температуре ниже 10º С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    лужи на улице замерзнут                           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ru-RU" dirty="0" smtClean="0"/>
              <a:t>) После пятницы наступит суббота               ____________________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е) Летом у твоих родителей будет отпуск     ____________________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ж) Бросили игральный кубик и выпало: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   5 очков                                                            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   7 очков                                                            ____________________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258175" cy="7032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3"/>
                </a:solidFill>
              </a:rPr>
              <a:t>Учащиеся научатся</a:t>
            </a:r>
            <a:r>
              <a:rPr lang="ru-RU" sz="2000" dirty="0" smtClean="0">
                <a:solidFill>
                  <a:schemeClr val="accent3"/>
                </a:solidFill>
              </a:rPr>
              <a:t>: исследовать вероятность наступления определенного исхода случайного события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25"/>
            <a:ext cx="7467600" cy="54737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Задание</a:t>
            </a:r>
            <a:r>
              <a:rPr lang="ru-RU" b="1" i="1" dirty="0" smtClean="0"/>
              <a:t>. </a:t>
            </a:r>
            <a:r>
              <a:rPr lang="ru-RU" i="1" dirty="0" smtClean="0"/>
              <a:t>(Работа выполняется парами учащихся под руководством учителя)</a:t>
            </a:r>
            <a:endParaRPr lang="ru-RU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При бросании игрального кубика во время игры кажется, что 6 очков выпадает гораздо реже, чем, например, 2 очка. Проверьте это заблуждение. Проведите эксперимент, в котором надо сравнить, какое число очков – 6 или 2 выпадает чаще при бросании кубика.   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i="1" dirty="0" smtClean="0"/>
              <a:t>	</a:t>
            </a:r>
            <a:r>
              <a:rPr lang="ru-RU" dirty="0" smtClean="0"/>
              <a:t>Для проведения работы у каждой пары  учащихся должен быть игральный кубик, стороны которого пронумерованы цифрами 1-6. Каждая пара должна бросить кубик 100 раз. Сначала один из учащихся бросает кубик 50 раз, а второй ученик отмечает в таблице число выпавших очков: 2 очка, 6 очков или другое (1, 3-5 очков). Затем они меняются ролями.</a:t>
            </a:r>
            <a:endParaRPr lang="ru-RU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6318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928688"/>
            <a:ext cx="8429625" cy="5929312"/>
          </a:xfrm>
        </p:spPr>
        <p:txBody>
          <a:bodyPr/>
          <a:lstStyle/>
          <a:p>
            <a:r>
              <a:rPr lang="ru-RU" smtClean="0"/>
              <a:t>Запиши по пять слов в каждую группу.</a:t>
            </a:r>
          </a:p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571625"/>
          <a:ext cx="261937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246487">
                <a:tc>
                  <a:txBody>
                    <a:bodyPr/>
                    <a:lstStyle/>
                    <a:p>
                      <a:r>
                        <a:rPr lang="ru-RU" dirty="0" smtClean="0"/>
                        <a:t>А) ПРОФЕССИИ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71813" y="1571625"/>
          <a:ext cx="261937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246487">
                <a:tc>
                  <a:txBody>
                    <a:bodyPr/>
                    <a:lstStyle/>
                    <a:p>
                      <a:r>
                        <a:rPr lang="ru-RU" dirty="0" smtClean="0"/>
                        <a:t>Б) ЯГОДЫ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857875" y="4071938"/>
          <a:ext cx="261937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246487">
                <a:tc>
                  <a:txBody>
                    <a:bodyPr/>
                    <a:lstStyle/>
                    <a:p>
                      <a:r>
                        <a:rPr lang="ru-RU" dirty="0" smtClean="0"/>
                        <a:t>Е) ВКУСОВЫЕ ОЩУЩЕНИЯ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71813" y="4071938"/>
          <a:ext cx="261937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Д) ДЕЙСТВИЯ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50" y="4071938"/>
          <a:ext cx="261937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246487">
                <a:tc>
                  <a:txBody>
                    <a:bodyPr/>
                    <a:lstStyle/>
                    <a:p>
                      <a:r>
                        <a:rPr lang="ru-RU" dirty="0" smtClean="0"/>
                        <a:t>Г) ЦВЕТА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857875" y="1571625"/>
          <a:ext cx="261937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2"/>
              </a:tblGrid>
              <a:tr h="246487">
                <a:tc>
                  <a:txBody>
                    <a:bodyPr/>
                    <a:lstStyle/>
                    <a:p>
                      <a:r>
                        <a:rPr lang="ru-RU" dirty="0" smtClean="0"/>
                        <a:t>В) ГОРОДА</a:t>
                      </a:r>
                      <a:endParaRPr lang="ru-RU" dirty="0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6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Простые множества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25"/>
            <a:ext cx="7467600" cy="5857875"/>
          </a:xfrm>
        </p:spPr>
        <p:txBody>
          <a:bodyPr/>
          <a:lstStyle/>
          <a:p>
            <a:r>
              <a:rPr lang="ru-RU" sz="2000" dirty="0" smtClean="0"/>
              <a:t>Запиши к каждому слову по три родственных слова. </a:t>
            </a:r>
          </a:p>
          <a:p>
            <a:r>
              <a:rPr lang="ru-RU" sz="2000" dirty="0" smtClean="0"/>
              <a:t>зима, _________________________________________________</a:t>
            </a:r>
          </a:p>
          <a:p>
            <a:r>
              <a:rPr lang="ru-RU" sz="2000" dirty="0" smtClean="0"/>
              <a:t>_________________________________________________</a:t>
            </a:r>
          </a:p>
          <a:p>
            <a:r>
              <a:rPr lang="ru-RU" sz="2000" dirty="0" smtClean="0"/>
              <a:t>холод, _________________________________________________</a:t>
            </a:r>
          </a:p>
          <a:p>
            <a:r>
              <a:rPr lang="ru-RU" sz="2000" dirty="0" smtClean="0"/>
              <a:t>_________________________________________________</a:t>
            </a:r>
          </a:p>
          <a:p>
            <a:r>
              <a:rPr lang="ru-RU" sz="2000" dirty="0" smtClean="0"/>
              <a:t>бежать, _________________________________________________</a:t>
            </a:r>
          </a:p>
          <a:p>
            <a:r>
              <a:rPr lang="ru-RU" sz="2000" dirty="0" smtClean="0"/>
              <a:t>_________________________________________________</a:t>
            </a:r>
          </a:p>
          <a:p>
            <a:r>
              <a:rPr lang="ru-RU" sz="2000" dirty="0" smtClean="0"/>
              <a:t>синий, _________________________________________________</a:t>
            </a:r>
          </a:p>
          <a:p>
            <a:r>
              <a:rPr lang="ru-RU" sz="2000" dirty="0" smtClean="0"/>
              <a:t>_________________________________________________</a:t>
            </a:r>
          </a:p>
          <a:p>
            <a:r>
              <a:rPr lang="ru-RU" sz="2000" dirty="0" smtClean="0"/>
              <a:t>	Запиши свою группу родственных слов. _________________________________________________</a:t>
            </a:r>
          </a:p>
          <a:p>
            <a:r>
              <a:rPr lang="ru-RU" sz="2000" dirty="0" smtClean="0"/>
              <a:t>_________________________________________________</a:t>
            </a:r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Догадайся, по какому признаку можно распределить слова на три группы. </a:t>
            </a:r>
          </a:p>
          <a:p>
            <a:r>
              <a:rPr lang="ru-RU" smtClean="0"/>
              <a:t>волшебный, зонтик, летать, корабль, ласковый, плавать, моросить, чудесный, солнечный, девочка, пушистый, ветер, помогать, листопад, счастье, таять, лиловый, смешить</a:t>
            </a:r>
          </a:p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4286250"/>
          <a:ext cx="7072362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357454"/>
                <a:gridCol w="2357454"/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Истинные и ложные высказывания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Найди неправильное утверждение. </a:t>
            </a:r>
          </a:p>
          <a:p>
            <a:pPr hangingPunct="0"/>
            <a:r>
              <a:rPr lang="ru-RU" smtClean="0"/>
              <a:t>1) Подлежащее- главный член предложения. </a:t>
            </a:r>
          </a:p>
          <a:p>
            <a:pPr hangingPunct="0"/>
            <a:r>
              <a:rPr lang="ru-RU" smtClean="0"/>
              <a:t>2) Подлежащее и сказуемое составляют грамматическую основу. </a:t>
            </a:r>
          </a:p>
          <a:p>
            <a:pPr hangingPunct="0"/>
            <a:r>
              <a:rPr lang="ru-RU" smtClean="0"/>
              <a:t>3) Предложение может не иметь второстепенных членов. </a:t>
            </a:r>
          </a:p>
          <a:p>
            <a:pPr hangingPunct="0"/>
            <a:r>
              <a:rPr lang="ru-RU" smtClean="0"/>
              <a:t>4) Наличие главных членов - признак распространенного предложения.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/>
                </a:solidFill>
              </a:rPr>
              <a:t>Окружающий мир.</a:t>
            </a:r>
            <a:br>
              <a:rPr lang="ru-RU" dirty="0" smtClean="0">
                <a:solidFill>
                  <a:schemeClr val="accent3"/>
                </a:solidFill>
              </a:rPr>
            </a:br>
            <a:r>
              <a:rPr lang="ru-RU" dirty="0" smtClean="0">
                <a:solidFill>
                  <a:schemeClr val="accent3"/>
                </a:solidFill>
              </a:rPr>
              <a:t>Исполнение алгоритма.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dirty="0" smtClean="0"/>
              <a:t>Опустим колбу горлышком в воду. Заметим, что вода не входит в колбу, — ее «не пускает» воздух. Будет нагревать колбу в ладонях. Вскоре мы увидим, что из колбы стали выходить пузырьки воздуха. Следовательно, при нагревании воздух расширяется. </a:t>
            </a:r>
          </a:p>
          <a:p>
            <a:r>
              <a:rPr lang="ru-RU" dirty="0" smtClean="0"/>
              <a:t>Какое оборудование вам понадобится для проведения этого опыта? (Подчеркните все необходимые приборы и материалы).</a:t>
            </a:r>
          </a:p>
          <a:p>
            <a:r>
              <a:rPr lang="ru-RU" dirty="0" smtClean="0"/>
              <a:t>Вода, термометр, стакан, фильтр, микроскоп, колба, снег, спиртовка</a:t>
            </a:r>
          </a:p>
          <a:p>
            <a:r>
              <a:rPr lang="ru-RU" i="1" dirty="0" smtClean="0"/>
              <a:t>/Ответ: вода, стакан, колба.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AutoShape 2"/>
          <p:cNvSpPr>
            <a:spLocks noChangeArrowheads="1"/>
          </p:cNvSpPr>
          <p:nvPr/>
        </p:nvSpPr>
        <p:spPr bwMode="gray">
          <a:xfrm>
            <a:off x="468313" y="152400"/>
            <a:ext cx="7961339" cy="612775"/>
          </a:xfrm>
          <a:prstGeom prst="roundRect">
            <a:avLst>
              <a:gd name="adj" fmla="val 49106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3400" dirty="0">
                <a:solidFill>
                  <a:schemeClr val="accent3"/>
                </a:solidFill>
              </a:rPr>
              <a:t>Система оценки: начальная школа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215900" y="5705475"/>
            <a:ext cx="3276600" cy="11525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000" dirty="0">
                <a:solidFill>
                  <a:schemeClr val="accent3"/>
                </a:solidFill>
                <a:latin typeface="Tahoma" pitchFamily="34" charset="0"/>
              </a:rPr>
              <a:t>Внутренняя оценка</a:t>
            </a:r>
            <a:r>
              <a:rPr lang="ru-RU" sz="2000" b="0" dirty="0">
                <a:solidFill>
                  <a:schemeClr val="accent3"/>
                </a:solidFill>
                <a:latin typeface="Tahoma" pitchFamily="34" charset="0"/>
              </a:rPr>
              <a:t>:</a:t>
            </a:r>
          </a:p>
          <a:p>
            <a:pPr algn="ctr" eaLnBrk="1" hangingPunct="1">
              <a:buFontTx/>
              <a:buNone/>
            </a:pPr>
            <a:r>
              <a:rPr lang="ru-RU" sz="2000" dirty="0">
                <a:solidFill>
                  <a:schemeClr val="accent3"/>
                </a:solidFill>
                <a:latin typeface="Tahoma" pitchFamily="34" charset="0"/>
              </a:rPr>
              <a:t>учитель</a:t>
            </a:r>
            <a:r>
              <a:rPr lang="ru-RU" sz="2000" b="0" dirty="0">
                <a:solidFill>
                  <a:schemeClr val="accent3"/>
                </a:solidFill>
                <a:latin typeface="Tahoma" pitchFamily="34" charset="0"/>
              </a:rPr>
              <a:t>, </a:t>
            </a:r>
            <a:r>
              <a:rPr lang="ru-RU" sz="2000" dirty="0">
                <a:solidFill>
                  <a:schemeClr val="accent3"/>
                </a:solidFill>
                <a:latin typeface="Tahoma" pitchFamily="34" charset="0"/>
              </a:rPr>
              <a:t>ученик</a:t>
            </a:r>
            <a:r>
              <a:rPr lang="ru-RU" sz="2000" b="0" dirty="0">
                <a:solidFill>
                  <a:schemeClr val="accent3"/>
                </a:solidFill>
                <a:latin typeface="Tahoma" pitchFamily="34" charset="0"/>
              </a:rPr>
              <a:t>,</a:t>
            </a:r>
          </a:p>
          <a:p>
            <a:pPr algn="ctr" eaLnBrk="1" hangingPunct="1">
              <a:buFontTx/>
              <a:buNone/>
            </a:pPr>
            <a:r>
              <a:rPr lang="ru-RU" sz="2000" b="0" dirty="0">
                <a:solidFill>
                  <a:schemeClr val="accent3"/>
                </a:solidFill>
                <a:latin typeface="Tahoma" pitchFamily="34" charset="0"/>
              </a:rPr>
              <a:t>ОУ и родители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5076825" y="1376363"/>
            <a:ext cx="3670300" cy="684212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000" dirty="0">
                <a:solidFill>
                  <a:srgbClr val="00B050"/>
                </a:solidFill>
                <a:latin typeface="Tahoma" pitchFamily="34" charset="0"/>
              </a:rPr>
              <a:t>Внешняя оценка</a:t>
            </a:r>
            <a:r>
              <a:rPr lang="ru-RU" sz="2000" b="0" dirty="0">
                <a:solidFill>
                  <a:srgbClr val="00B050"/>
                </a:solidFill>
                <a:latin typeface="Tahoma" pitchFamily="34" charset="0"/>
              </a:rPr>
              <a:t>:</a:t>
            </a:r>
          </a:p>
          <a:p>
            <a:pPr algn="ctr" eaLnBrk="1" hangingPunct="1">
              <a:buFontTx/>
              <a:buNone/>
            </a:pPr>
            <a:r>
              <a:rPr lang="ru-RU" sz="2000" b="0" dirty="0">
                <a:solidFill>
                  <a:srgbClr val="00B050"/>
                </a:solidFill>
                <a:latin typeface="Tahoma" pitchFamily="34" charset="0"/>
              </a:rPr>
              <a:t>государственные службы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281488" y="2446338"/>
            <a:ext cx="2159000" cy="611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>
                  <a:alpha val="95000"/>
                </a:srgbClr>
              </a:gs>
              <a:gs pos="100000">
                <a:srgbClr val="CCFF99">
                  <a:alpha val="98000"/>
                </a:srgbClr>
              </a:gs>
            </a:gsLst>
            <a:lin ang="2700000" scaled="1"/>
          </a:gra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800" dirty="0">
                <a:solidFill>
                  <a:srgbClr val="00B050"/>
                </a:solidFill>
                <a:latin typeface="Arial Narrow" pitchFamily="34" charset="0"/>
              </a:rPr>
              <a:t>аккредитация ОУ</a:t>
            </a:r>
          </a:p>
          <a:p>
            <a:pPr algn="ctr" eaLnBrk="1" hangingPunct="1">
              <a:buFontTx/>
              <a:buNone/>
            </a:pPr>
            <a:r>
              <a:rPr lang="ru-RU" sz="1800" dirty="0">
                <a:solidFill>
                  <a:srgbClr val="00B050"/>
                </a:solidFill>
                <a:latin typeface="Arial Narrow" pitchFamily="34" charset="0"/>
              </a:rPr>
              <a:t>аттестация кадров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6800850" y="2446338"/>
            <a:ext cx="2159000" cy="611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99"/>
              </a:gs>
              <a:gs pos="100000">
                <a:srgbClr val="FFFFFF"/>
              </a:gs>
            </a:gsLst>
            <a:lin ang="0" scaled="1"/>
          </a:gra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ru-RU" sz="1800" dirty="0">
                <a:solidFill>
                  <a:srgbClr val="00B050"/>
                </a:solidFill>
                <a:latin typeface="Arial Narrow" pitchFamily="34" charset="0"/>
              </a:rPr>
              <a:t>мониторинг системы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ru-RU" sz="1800" dirty="0">
                <a:solidFill>
                  <a:srgbClr val="00B050"/>
                </a:solidFill>
                <a:latin typeface="Arial Narrow" pitchFamily="34" charset="0"/>
              </a:rPr>
              <a:t>образования</a:t>
            </a:r>
            <a:r>
              <a:rPr lang="ru-RU" sz="2400" dirty="0">
                <a:solidFill>
                  <a:srgbClr val="00B05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435600" y="2276475"/>
            <a:ext cx="2663825" cy="0"/>
          </a:xfrm>
          <a:prstGeom prst="line">
            <a:avLst/>
          </a:prstGeom>
          <a:noFill/>
          <a:ln w="30226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6767513" y="2024063"/>
            <a:ext cx="0" cy="252412"/>
          </a:xfrm>
          <a:prstGeom prst="line">
            <a:avLst/>
          </a:prstGeom>
          <a:noFill/>
          <a:ln w="30226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5435600" y="2276475"/>
            <a:ext cx="0" cy="180975"/>
          </a:xfrm>
          <a:prstGeom prst="line">
            <a:avLst/>
          </a:prstGeom>
          <a:noFill/>
          <a:ln w="30226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8101013" y="2276475"/>
            <a:ext cx="0" cy="180975"/>
          </a:xfrm>
          <a:prstGeom prst="line">
            <a:avLst/>
          </a:prstGeom>
          <a:noFill/>
          <a:ln w="30226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AutoShape 1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6696075" y="4976813"/>
            <a:ext cx="1476375" cy="10795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endParaRPr lang="ru-RU" sz="1800" b="0">
              <a:solidFill>
                <a:schemeClr val="bg2"/>
              </a:solidFill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372225" y="4473575"/>
            <a:ext cx="2339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2400">
                <a:hlinkClick r:id="rId4" action="ppaction://hlinkfile"/>
              </a:rPr>
              <a:t>чтение, УУД</a:t>
            </a:r>
            <a:endParaRPr lang="ru-RU" sz="2400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5688013" y="5984875"/>
            <a:ext cx="162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2400">
                <a:hlinkClick r:id="rId5" action="ppaction://hlinkfile"/>
              </a:rPr>
              <a:t>русский</a:t>
            </a:r>
            <a:endParaRPr lang="ru-RU" sz="2400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7200900" y="6021388"/>
            <a:ext cx="2052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2400">
                <a:hlinkClick r:id="rId6" action="ppaction://hlinkfile"/>
              </a:rPr>
              <a:t>математика</a:t>
            </a:r>
            <a:endParaRPr lang="ru-RU" sz="2400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3276600" y="5013325"/>
            <a:ext cx="24479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2400">
                <a:latin typeface="Tahoma" pitchFamily="34" charset="0"/>
              </a:rPr>
              <a:t>три итоговые работы</a:t>
            </a:r>
            <a:endParaRPr lang="ru-RU" sz="2400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1476375" y="3321050"/>
            <a:ext cx="1871663" cy="20875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99">
                  <a:alpha val="26999"/>
                </a:srgbClr>
              </a:gs>
              <a:gs pos="100000">
                <a:srgbClr val="FFFFFF">
                  <a:alpha val="67000"/>
                </a:srgbClr>
              </a:gs>
            </a:gsLst>
            <a:lin ang="2700000" scaled="1"/>
          </a:gra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400" dirty="0">
                <a:solidFill>
                  <a:schemeClr val="accent3"/>
                </a:solidFill>
                <a:latin typeface="Tahoma" pitchFamily="34" charset="0"/>
              </a:rPr>
              <a:t>итоговая</a:t>
            </a:r>
          </a:p>
          <a:p>
            <a:pPr algn="ctr" eaLnBrk="1" hangingPunct="1">
              <a:buFontTx/>
              <a:buNone/>
            </a:pPr>
            <a:r>
              <a:rPr lang="ru-RU" sz="2000" dirty="0">
                <a:solidFill>
                  <a:schemeClr val="accent3"/>
                </a:solidFill>
                <a:latin typeface="Tahoma" pitchFamily="34" charset="0"/>
              </a:rPr>
              <a:t>оценка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4103688" y="4257675"/>
            <a:ext cx="865187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2800"/>
              <a:t>+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3311525" y="3284538"/>
            <a:ext cx="24479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2400">
                <a:latin typeface="Tahoma" pitchFamily="34" charset="0"/>
                <a:hlinkClick r:id="rId7" action="ppaction://hlinkpres?slideindex=1&amp;slidetitle="/>
              </a:rPr>
              <a:t>накопленная оценка</a:t>
            </a:r>
            <a:endParaRPr lang="ru-RU" sz="2400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 rot="-5400000">
            <a:off x="6767513" y="3573462"/>
            <a:ext cx="1404938" cy="468313"/>
          </a:xfrm>
          <a:custGeom>
            <a:avLst/>
            <a:gdLst>
              <a:gd name="T0" fmla="*/ 68536461 w 21600"/>
              <a:gd name="T1" fmla="*/ 0 h 21600"/>
              <a:gd name="T2" fmla="*/ 0 w 21600"/>
              <a:gd name="T3" fmla="*/ 5076794 h 21600"/>
              <a:gd name="T4" fmla="*/ 68536461 w 21600"/>
              <a:gd name="T5" fmla="*/ 10153567 h 21600"/>
              <a:gd name="T6" fmla="*/ 91381980 w 21600"/>
              <a:gd name="T7" fmla="*/ 507679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FCC"/>
              </a:gs>
              <a:gs pos="50000">
                <a:srgbClr val="DDDDDD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7812088" y="3500438"/>
            <a:ext cx="1189037" cy="684212"/>
          </a:xfrm>
          <a:prstGeom prst="wedgeRectCallout">
            <a:avLst>
              <a:gd name="adj1" fmla="val -67356"/>
              <a:gd name="adj2" fmla="val 25407"/>
            </a:avLst>
          </a:prstGeom>
          <a:gradFill rotWithShape="1">
            <a:gsLst>
              <a:gs pos="0">
                <a:srgbClr val="DDDDDD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Tx/>
              <a:buNone/>
            </a:pPr>
            <a:endParaRPr lang="ru-RU" sz="1800" b="0">
              <a:latin typeface="Tahoma" pitchFamily="34" charset="0"/>
            </a:endParaRP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7775575" y="3500438"/>
            <a:ext cx="12239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ru-RU" sz="1000" i="1">
                <a:solidFill>
                  <a:schemeClr val="bg2"/>
                </a:solidFill>
                <a:latin typeface="Tahoma" pitchFamily="34" charset="0"/>
              </a:rPr>
              <a:t>Выбоорочное</a:t>
            </a:r>
          </a:p>
          <a:p>
            <a:pPr algn="ctr" eaLnBrk="1" hangingPunct="1">
              <a:buFontTx/>
              <a:buNone/>
            </a:pPr>
            <a:r>
              <a:rPr lang="ru-RU" sz="1000" i="1">
                <a:solidFill>
                  <a:schemeClr val="bg2"/>
                </a:solidFill>
                <a:latin typeface="Tahoma" pitchFamily="34" charset="0"/>
              </a:rPr>
              <a:t>обследование</a:t>
            </a:r>
          </a:p>
          <a:p>
            <a:pPr algn="ctr" eaLnBrk="1" hangingPunct="1">
              <a:buFontTx/>
              <a:buNone/>
            </a:pPr>
            <a:r>
              <a:rPr lang="ru-RU" sz="1000" i="1">
                <a:solidFill>
                  <a:schemeClr val="bg2"/>
                </a:solidFill>
                <a:latin typeface="Tahoma" pitchFamily="34" charset="0"/>
              </a:rPr>
              <a:t>работ уч-хся</a:t>
            </a:r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 rot="10800000">
            <a:off x="6480175" y="2528888"/>
            <a:ext cx="396875" cy="468312"/>
          </a:xfrm>
          <a:custGeom>
            <a:avLst/>
            <a:gdLst>
              <a:gd name="T0" fmla="*/ 5469085 w 21600"/>
              <a:gd name="T1" fmla="*/ 0 h 21600"/>
              <a:gd name="T2" fmla="*/ 0 w 21600"/>
              <a:gd name="T3" fmla="*/ 5076762 h 21600"/>
              <a:gd name="T4" fmla="*/ 5469085 w 21600"/>
              <a:gd name="T5" fmla="*/ 10153524 h 21600"/>
              <a:gd name="T6" fmla="*/ 7292118 w 21600"/>
              <a:gd name="T7" fmla="*/ 507676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FCC"/>
              </a:gs>
              <a:gs pos="50000">
                <a:srgbClr val="DDDDDD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 rot="-5400000">
            <a:off x="4662488" y="2979738"/>
            <a:ext cx="360362" cy="468312"/>
          </a:xfrm>
          <a:custGeom>
            <a:avLst/>
            <a:gdLst>
              <a:gd name="T0" fmla="*/ 4509047 w 21600"/>
              <a:gd name="T1" fmla="*/ 0 h 21600"/>
              <a:gd name="T2" fmla="*/ 0 w 21600"/>
              <a:gd name="T3" fmla="*/ 5076762 h 21600"/>
              <a:gd name="T4" fmla="*/ 4509047 w 21600"/>
              <a:gd name="T5" fmla="*/ 10153524 h 21600"/>
              <a:gd name="T6" fmla="*/ 6012073 w 21600"/>
              <a:gd name="T7" fmla="*/ 507676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FCC"/>
              </a:gs>
              <a:gs pos="50000">
                <a:srgbClr val="DDDDDD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2627313" y="2420938"/>
            <a:ext cx="1368425" cy="468312"/>
          </a:xfrm>
          <a:custGeom>
            <a:avLst/>
            <a:gdLst>
              <a:gd name="T0" fmla="*/ 65020389 w 21600"/>
              <a:gd name="T1" fmla="*/ 0 h 21600"/>
              <a:gd name="T2" fmla="*/ 0 w 21600"/>
              <a:gd name="T3" fmla="*/ 5076762 h 21600"/>
              <a:gd name="T4" fmla="*/ 65020389 w 21600"/>
              <a:gd name="T5" fmla="*/ 10153524 h 21600"/>
              <a:gd name="T6" fmla="*/ 86693842 w 21600"/>
              <a:gd name="T7" fmla="*/ 507676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FCC"/>
              </a:gs>
              <a:gs pos="50000">
                <a:srgbClr val="DDDDDD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</a:pPr>
            <a:endParaRPr lang="ru-RU" sz="1800" b="0"/>
          </a:p>
        </p:txBody>
      </p:sp>
      <p:sp>
        <p:nvSpPr>
          <p:cNvPr id="11289" name="AutoShape 25"/>
          <p:cNvSpPr>
            <a:spLocks noChangeArrowheads="1"/>
          </p:cNvSpPr>
          <p:nvPr/>
        </p:nvSpPr>
        <p:spPr bwMode="auto">
          <a:xfrm>
            <a:off x="395288" y="1952625"/>
            <a:ext cx="2087562" cy="11160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99">
                  <a:alpha val="26999"/>
                </a:srgbClr>
              </a:gs>
              <a:gs pos="100000">
                <a:srgbClr val="FFFFFF">
                  <a:alpha val="67000"/>
                </a:srgbClr>
              </a:gs>
            </a:gsLst>
            <a:lin ang="2700000" scaled="1"/>
          </a:gradFill>
          <a:ln w="14351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1800" dirty="0">
                <a:solidFill>
                  <a:schemeClr val="accent3"/>
                </a:solidFill>
              </a:rPr>
              <a:t>Необходимые</a:t>
            </a:r>
          </a:p>
          <a:p>
            <a:pPr algn="ctr" eaLnBrk="1" hangingPunct="1">
              <a:buFontTx/>
              <a:buNone/>
            </a:pPr>
            <a:r>
              <a:rPr lang="ru-RU" sz="1800" dirty="0">
                <a:solidFill>
                  <a:schemeClr val="accent3"/>
                </a:solidFill>
              </a:rPr>
              <a:t>дополнительные</a:t>
            </a:r>
          </a:p>
          <a:p>
            <a:pPr algn="ctr" eaLnBrk="1" hangingPunct="1">
              <a:buFontTx/>
              <a:buNone/>
            </a:pPr>
            <a:r>
              <a:rPr lang="ru-RU" sz="1800" dirty="0">
                <a:solidFill>
                  <a:schemeClr val="accent3"/>
                </a:solidFill>
              </a:rPr>
              <a:t>данные/</a:t>
            </a:r>
            <a:r>
              <a:rPr lang="ru-RU" sz="1800" dirty="0" err="1">
                <a:solidFill>
                  <a:schemeClr val="accent3"/>
                </a:solidFill>
              </a:rPr>
              <a:t>исслед</a:t>
            </a:r>
            <a:r>
              <a:rPr lang="ru-RU" sz="1800" dirty="0">
                <a:solidFill>
                  <a:schemeClr val="accent3"/>
                </a:solidFill>
              </a:rPr>
              <a:t>.</a:t>
            </a:r>
          </a:p>
        </p:txBody>
      </p:sp>
      <p:pic>
        <p:nvPicPr>
          <p:cNvPr id="11290" name="Picture 2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2388" y="873125"/>
            <a:ext cx="183673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7467600" cy="16319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/>
                </a:solidFill>
              </a:rPr>
              <a:t>Составлять описание объекта: по 2-3 характерным признакам самостоятельно выделяя признаки объекта; по 5-6 признакам, пользуясь предложенным планом и выбирая характерные для объекта признаки из имеющегося списка. 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2357438"/>
            <a:ext cx="7467600" cy="3900487"/>
          </a:xfrm>
        </p:spPr>
        <p:txBody>
          <a:bodyPr/>
          <a:lstStyle/>
          <a:p>
            <a:r>
              <a:rPr lang="ru-RU" smtClean="0"/>
              <a:t>Предложите план описания осенних листьев клена. План должен содержать не менее 4 признаков листьев.</a:t>
            </a:r>
          </a:p>
          <a:p>
            <a:r>
              <a:rPr lang="ru-RU" smtClean="0"/>
              <a:t>1 ___________________</a:t>
            </a:r>
          </a:p>
          <a:p>
            <a:r>
              <a:rPr lang="ru-RU" smtClean="0"/>
              <a:t>2 ___________________</a:t>
            </a:r>
          </a:p>
          <a:p>
            <a:r>
              <a:rPr lang="ru-RU" smtClean="0"/>
              <a:t>3  __________________</a:t>
            </a:r>
          </a:p>
          <a:p>
            <a:r>
              <a:rPr lang="ru-RU" smtClean="0"/>
              <a:t>4 ___________________</a:t>
            </a:r>
          </a:p>
          <a:p>
            <a:r>
              <a:rPr lang="ru-RU" i="1" smtClean="0"/>
              <a:t>/Ответ: форма листа, форма края листа, цвет, размер.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375" cy="19177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/>
                </a:solidFill>
              </a:rPr>
              <a:t>Выделять общий признак или общее название для однородной группы объектов из числа изученных в курсе «Окружающий мир», выявить «лишний» объект среди небольшой группы однородных объектов и обосновать свой ответ. Группировать объекты на основе существенных признаков, заполнять предложенные схемы, содержащие 2-3 уровня классификации.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50"/>
            <a:ext cx="8115300" cy="485775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Вам даны четыре слова. Три из них объединены общим признаком. Четвертое слово к ним не подходит. Найдите его, подчеркните и поясните, почему выбрали этот объект.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Подберезовик, лисичка, подосиновик, белый гриб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Ласточка, воробей, грач, лебедь.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Верблюжья колючка, </a:t>
            </a:r>
            <a:r>
              <a:rPr lang="ru-RU" dirty="0" err="1" smtClean="0"/>
              <a:t>джузгун</a:t>
            </a:r>
            <a:r>
              <a:rPr lang="ru-RU" dirty="0" smtClean="0"/>
              <a:t>, кислица, солянка.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Черепаха, лягушка, крокодил, змея.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Соленое, горькое, легкое, сладкое.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Волк, слон, тигр, лев.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Меркурий, Венера, Юпитер, Марс.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i="1" smtClean="0"/>
              <a:t>/Ответ: 1 – лисичка, пластинчатый гриб,  2 – лебедь, водоплавающая птица, 3 – кислица, не растет в пустыне, 4 – лягушка, земноводное, а не пресмыкающееся, 5 – легкое, не является характеристикой  вкуса, 6 – слон, травоядное, 7 – Юпитер, газообразная планета, а не твердая.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142875"/>
            <a:ext cx="8501063" cy="6715125"/>
          </a:xfrm>
        </p:spPr>
        <p:txBody>
          <a:bodyPr/>
          <a:lstStyle/>
          <a:p>
            <a:r>
              <a:rPr lang="ru-RU" sz="2000" smtClean="0"/>
              <a:t>Прочитайте предложенные слова. </a:t>
            </a:r>
          </a:p>
          <a:p>
            <a:r>
              <a:rPr lang="ru-RU" sz="2000" smtClean="0"/>
              <a:t>клен</a:t>
            </a:r>
          </a:p>
          <a:p>
            <a:r>
              <a:rPr lang="ru-RU" sz="2000" smtClean="0"/>
              <a:t>сирень</a:t>
            </a:r>
          </a:p>
          <a:p>
            <a:r>
              <a:rPr lang="ru-RU" sz="2000" smtClean="0"/>
              <a:t>растения</a:t>
            </a:r>
          </a:p>
          <a:p>
            <a:r>
              <a:rPr lang="ru-RU" sz="2000" smtClean="0"/>
              <a:t>деревья</a:t>
            </a:r>
          </a:p>
          <a:p>
            <a:r>
              <a:rPr lang="ru-RU" sz="2000" smtClean="0"/>
              <a:t>малина</a:t>
            </a:r>
          </a:p>
          <a:p>
            <a:r>
              <a:rPr lang="ru-RU" sz="2000" smtClean="0"/>
              <a:t>сосна</a:t>
            </a:r>
          </a:p>
          <a:p>
            <a:r>
              <a:rPr lang="ru-RU" sz="2000" smtClean="0"/>
              <a:t>смородина</a:t>
            </a:r>
          </a:p>
          <a:p>
            <a:r>
              <a:rPr lang="ru-RU" sz="2000" smtClean="0"/>
              <a:t>кустарники</a:t>
            </a:r>
          </a:p>
          <a:p>
            <a:r>
              <a:rPr lang="ru-RU" sz="2000" smtClean="0"/>
              <a:t>Впишите их в схему, так чтобы она отражала классификацию для растений.  </a:t>
            </a:r>
          </a:p>
          <a:p>
            <a:endParaRPr lang="ru-RU" smtClean="0"/>
          </a:p>
        </p:txBody>
      </p:sp>
      <p:sp>
        <p:nvSpPr>
          <p:cNvPr id="2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grpSp>
        <p:nvGrpSpPr>
          <p:cNvPr id="27652" name="Group 1"/>
          <p:cNvGrpSpPr>
            <a:grpSpLocks noChangeAspect="1"/>
          </p:cNvGrpSpPr>
          <p:nvPr/>
        </p:nvGrpSpPr>
        <p:grpSpPr bwMode="auto">
          <a:xfrm>
            <a:off x="1785938" y="3929063"/>
            <a:ext cx="5724525" cy="2900362"/>
            <a:chOff x="1942" y="-1357"/>
            <a:chExt cx="6735" cy="3413"/>
          </a:xfrm>
        </p:grpSpPr>
        <p:sp>
          <p:nvSpPr>
            <p:cNvPr id="27653" name="AutoShape 18"/>
            <p:cNvSpPr>
              <a:spLocks noChangeAspect="1" noChangeArrowheads="1" noTextEdit="1"/>
            </p:cNvSpPr>
            <p:nvPr/>
          </p:nvSpPr>
          <p:spPr bwMode="auto">
            <a:xfrm>
              <a:off x="1942" y="-1357"/>
              <a:ext cx="6735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4" name="AutoShape 17"/>
            <p:cNvSpPr>
              <a:spLocks noChangeArrowheads="1"/>
            </p:cNvSpPr>
            <p:nvPr/>
          </p:nvSpPr>
          <p:spPr bwMode="auto">
            <a:xfrm>
              <a:off x="5491" y="-691"/>
              <a:ext cx="1076" cy="48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55" name="AutoShape 16"/>
            <p:cNvSpPr>
              <a:spLocks noChangeArrowheads="1"/>
            </p:cNvSpPr>
            <p:nvPr/>
          </p:nvSpPr>
          <p:spPr bwMode="auto">
            <a:xfrm>
              <a:off x="3768" y="196"/>
              <a:ext cx="1075" cy="4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56" name="AutoShape 15"/>
            <p:cNvSpPr>
              <a:spLocks noChangeArrowheads="1"/>
            </p:cNvSpPr>
            <p:nvPr/>
          </p:nvSpPr>
          <p:spPr bwMode="auto">
            <a:xfrm>
              <a:off x="6916" y="138"/>
              <a:ext cx="1075" cy="48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57" name="AutoShape 14"/>
            <p:cNvSpPr>
              <a:spLocks noChangeArrowheads="1"/>
            </p:cNvSpPr>
            <p:nvPr/>
          </p:nvSpPr>
          <p:spPr bwMode="auto">
            <a:xfrm>
              <a:off x="2468" y="1159"/>
              <a:ext cx="1075" cy="50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58" name="AutoShape 13"/>
            <p:cNvSpPr>
              <a:spLocks noChangeArrowheads="1"/>
            </p:cNvSpPr>
            <p:nvPr/>
          </p:nvSpPr>
          <p:spPr bwMode="auto">
            <a:xfrm>
              <a:off x="3633" y="1159"/>
              <a:ext cx="1075" cy="482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59" name="AutoShape 12"/>
            <p:cNvSpPr>
              <a:spLocks noChangeArrowheads="1"/>
            </p:cNvSpPr>
            <p:nvPr/>
          </p:nvSpPr>
          <p:spPr bwMode="auto">
            <a:xfrm>
              <a:off x="4832" y="1170"/>
              <a:ext cx="1075" cy="46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60" name="AutoShape 11"/>
            <p:cNvSpPr>
              <a:spLocks noChangeArrowheads="1"/>
            </p:cNvSpPr>
            <p:nvPr/>
          </p:nvSpPr>
          <p:spPr bwMode="auto">
            <a:xfrm>
              <a:off x="7566" y="1091"/>
              <a:ext cx="1075" cy="48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61" name="Line 10"/>
            <p:cNvSpPr>
              <a:spLocks noChangeShapeType="1"/>
            </p:cNvSpPr>
            <p:nvPr/>
          </p:nvSpPr>
          <p:spPr bwMode="auto">
            <a:xfrm flipH="1">
              <a:off x="4473" y="-273"/>
              <a:ext cx="850" cy="4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Line 9"/>
            <p:cNvSpPr>
              <a:spLocks noChangeShapeType="1"/>
            </p:cNvSpPr>
            <p:nvPr/>
          </p:nvSpPr>
          <p:spPr bwMode="auto">
            <a:xfrm>
              <a:off x="6680" y="-274"/>
              <a:ext cx="729" cy="3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Line 8"/>
            <p:cNvSpPr>
              <a:spLocks noChangeShapeType="1"/>
            </p:cNvSpPr>
            <p:nvPr/>
          </p:nvSpPr>
          <p:spPr bwMode="auto">
            <a:xfrm flipH="1">
              <a:off x="2782" y="702"/>
              <a:ext cx="1008" cy="4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Line 7"/>
            <p:cNvSpPr>
              <a:spLocks noChangeShapeType="1"/>
            </p:cNvSpPr>
            <p:nvPr/>
          </p:nvSpPr>
          <p:spPr bwMode="auto">
            <a:xfrm flipH="1">
              <a:off x="4182" y="736"/>
              <a:ext cx="89" cy="3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Line 6"/>
            <p:cNvSpPr>
              <a:spLocks noChangeShapeType="1"/>
            </p:cNvSpPr>
            <p:nvPr/>
          </p:nvSpPr>
          <p:spPr bwMode="auto">
            <a:xfrm>
              <a:off x="7667" y="657"/>
              <a:ext cx="639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Line 5"/>
            <p:cNvSpPr>
              <a:spLocks noChangeShapeType="1"/>
            </p:cNvSpPr>
            <p:nvPr/>
          </p:nvSpPr>
          <p:spPr bwMode="auto">
            <a:xfrm>
              <a:off x="4787" y="657"/>
              <a:ext cx="784" cy="4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Text Box 4"/>
            <p:cNvSpPr txBox="1">
              <a:spLocks noChangeArrowheads="1"/>
            </p:cNvSpPr>
            <p:nvPr/>
          </p:nvSpPr>
          <p:spPr bwMode="auto">
            <a:xfrm>
              <a:off x="5569" y="-645"/>
              <a:ext cx="996" cy="2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</a:rPr>
                <a:t>растения</a:t>
              </a:r>
              <a:endParaRPr lang="ru-RU">
                <a:ea typeface="Times New Roman" pitchFamily="18" charset="0"/>
              </a:endParaRPr>
            </a:p>
          </p:txBody>
        </p:sp>
        <p:sp>
          <p:nvSpPr>
            <p:cNvPr id="27668" name="AutoShape 3"/>
            <p:cNvSpPr>
              <a:spLocks noChangeArrowheads="1"/>
            </p:cNvSpPr>
            <p:nvPr/>
          </p:nvSpPr>
          <p:spPr bwMode="auto">
            <a:xfrm>
              <a:off x="6347" y="1113"/>
              <a:ext cx="1075" cy="48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entury Schoolbook" pitchFamily="18" charset="0"/>
              </a:endParaRPr>
            </a:p>
          </p:txBody>
        </p:sp>
        <p:sp>
          <p:nvSpPr>
            <p:cNvPr id="27669" name="Line 2"/>
            <p:cNvSpPr>
              <a:spLocks noChangeShapeType="1"/>
            </p:cNvSpPr>
            <p:nvPr/>
          </p:nvSpPr>
          <p:spPr bwMode="auto">
            <a:xfrm flipH="1">
              <a:off x="6838" y="680"/>
              <a:ext cx="515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/>
                </a:solidFill>
              </a:rPr>
              <a:t>Сравнивать однородные объекты (например, листья разных растений, птичьи гнезда, горные породы и т.п.) по 3-4 предложенным признакам.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Вам необходимо сравнить воду и молоко.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Для этого нужно заполнить все пропуски в приведенной ниже таблице.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Сделайте вывод о том, какие свойства воды и молока различны, а какие сходны.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_____________________________________________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88" y="2786063"/>
          <a:ext cx="6167437" cy="2438400"/>
        </p:xfrm>
        <a:graphic>
          <a:graphicData uri="http://schemas.openxmlformats.org/drawingml/2006/table">
            <a:tbl>
              <a:tblPr/>
              <a:tblGrid>
                <a:gridCol w="2055812"/>
                <a:gridCol w="2055813"/>
                <a:gridCol w="205581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Цвет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бесцветна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Прозрачность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прозрачна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Вкус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вкуса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Сохраняет ли форму?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сохраняет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Сохраняет ли объем?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сохраняет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01063" cy="16319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/>
                </a:solidFill>
              </a:rPr>
              <a:t>Находить необходимую информацию в учебнике или детской энциклопедии при помощи оглавления и предметного указателя. Выбирать вид справочного издания (словарь, определитель, атлас карта) в зависимости от типа запрашиваемой информации. </a:t>
            </a: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2071688"/>
            <a:ext cx="7829550" cy="4972050"/>
          </a:xfrm>
        </p:spPr>
        <p:txBody>
          <a:bodyPr/>
          <a:lstStyle/>
          <a:p>
            <a:r>
              <a:rPr lang="ru-RU" smtClean="0"/>
              <a:t>Вам предложили найти в книге о животных сведения об утках. Но в книге нет предметного указателя и специального раздела об утках. В каких из перечисленных ниже разделах вы вероятнее всего найдете упоминание об утках?</a:t>
            </a:r>
          </a:p>
          <a:p>
            <a:r>
              <a:rPr lang="ru-RU" smtClean="0"/>
              <a:t>Размножение пресмыкающихся</a:t>
            </a:r>
          </a:p>
          <a:p>
            <a:r>
              <a:rPr lang="ru-RU" smtClean="0"/>
              <a:t>Насекомоядные птицы</a:t>
            </a:r>
          </a:p>
          <a:p>
            <a:r>
              <a:rPr lang="ru-RU" smtClean="0"/>
              <a:t>Обитатели прудов и озер</a:t>
            </a:r>
          </a:p>
          <a:p>
            <a:r>
              <a:rPr lang="ru-RU" smtClean="0"/>
              <a:t>Сообщество луга</a:t>
            </a:r>
          </a:p>
          <a:p>
            <a:r>
              <a:rPr lang="ru-RU" smtClean="0"/>
              <a:t>Птицеводство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Ребята решили собирать в классе мусор в три разных контейнера, чтобы потом можно было сдавать отходы в переработку.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На первом они нарисовали смятую бумажку.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На втором — пластиковую бутылку.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На третьем — огрызок яблока.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Укажите в какой из контейнеров дежурные должны поместить следующий мусор: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А. сломанная деревянная линейка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Б. кожура апельсина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В. остатки хлеба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Г. бутылка из-под кока-колы.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Вам даны четыре слова. Три из них объединены общим признаком. Четвертое слово к ним не подходит. Найдите его и подчеркните. </a:t>
            </a:r>
          </a:p>
          <a:p>
            <a:r>
              <a:rPr lang="ru-RU" smtClean="0"/>
              <a:t>Клен, сирень, ясень, дуб</a:t>
            </a:r>
          </a:p>
          <a:p>
            <a:r>
              <a:rPr lang="ru-RU" smtClean="0"/>
              <a:t>Корень, стебель, пень, лист.</a:t>
            </a:r>
          </a:p>
          <a:p>
            <a:r>
              <a:rPr lang="ru-RU" smtClean="0"/>
              <a:t>Яблоко, шишка,  слива, апельсин</a:t>
            </a:r>
          </a:p>
          <a:p>
            <a:r>
              <a:rPr lang="ru-RU" smtClean="0"/>
              <a:t>Ландыш, кислица, одуванчик, орешник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5604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Работы слушателей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Найди «лишнее» слово.</a:t>
            </a:r>
          </a:p>
          <a:p>
            <a:r>
              <a:rPr lang="ru-RU" dirty="0" smtClean="0"/>
              <a:t>       а)  тюлень, белый медведь, пингвин, морж;</a:t>
            </a:r>
          </a:p>
          <a:p>
            <a:r>
              <a:rPr lang="ru-RU" dirty="0" smtClean="0"/>
              <a:t>       б) леопард, жираф, слон, зебра;</a:t>
            </a:r>
          </a:p>
          <a:p>
            <a:r>
              <a:rPr lang="ru-RU" dirty="0" smtClean="0"/>
              <a:t>       в) глухарь, кедровка, дятел, дрофа.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Из данных слов составить пищевую цепочку:</a:t>
            </a:r>
            <a:endParaRPr lang="ru-RU" dirty="0" smtClean="0"/>
          </a:p>
          <a:p>
            <a:r>
              <a:rPr lang="ru-RU" dirty="0" smtClean="0"/>
              <a:t>             Пшеница, мышь, почва, лиса, трава, сова, человек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Раздели на группы:</a:t>
            </a:r>
            <a:endParaRPr lang="ru-RU" dirty="0" smtClean="0"/>
          </a:p>
          <a:p>
            <a:r>
              <a:rPr lang="ru-RU" dirty="0" smtClean="0"/>
              <a:t>Собака, пень, коза, дерево, осина, берёза, корова, Дружок, ученик, Шарик, Мурка, шарик, парта, Ирина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51115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Система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оценивания. 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Принципы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70"/>
            <a:ext cx="8321702" cy="578647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Оценивание является постоянным процессом, естественным образом интегрированным в образовательную практику.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Оценивание может быть только </a:t>
            </a:r>
            <a:r>
              <a:rPr lang="ru-RU" dirty="0" err="1">
                <a:solidFill>
                  <a:schemeClr val="accent3"/>
                </a:solidFill>
              </a:rPr>
              <a:t>критериальным</a:t>
            </a:r>
            <a:r>
              <a:rPr lang="ru-RU" dirty="0">
                <a:solidFill>
                  <a:schemeClr val="accent3"/>
                </a:solidFill>
              </a:rPr>
              <a:t>. Основными критериями оценивания выступают ожидаемые результаты, соответствующие учебным целям.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Оцениваться с помощью отметки могут только результаты деятельности ученика, но не его личные качества.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Оценивать можно только то, чему учат.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Критерии оценивания и алгоритм выставления отметки заранее известны и педагогам, и учащимся. Они могут вырабатываться ими совместно.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>
                <a:solidFill>
                  <a:schemeClr val="accent3"/>
                </a:solidFill>
              </a:rPr>
              <a:t>Система оценивания выстраивается таким образом, чтобы учащиеся включались в контрольно-оценочную деятельность, приобретая навыки и привычку к самооценке</a:t>
            </a:r>
            <a:r>
              <a:rPr lang="ru-RU" sz="2000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nimBg="1"/>
      <p:bldP spid="5632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i="1" dirty="0" smtClean="0"/>
              <a:t>Соедините слова красным и синим цветом, разделив их на 2 группы:</a:t>
            </a:r>
            <a:endParaRPr lang="ru-RU" dirty="0" smtClean="0"/>
          </a:p>
          <a:p>
            <a:r>
              <a:rPr lang="ru-RU" dirty="0" smtClean="0"/>
              <a:t> 	</a:t>
            </a:r>
          </a:p>
          <a:p>
            <a:r>
              <a:rPr lang="ru-RU" dirty="0" smtClean="0"/>
              <a:t>                                                                Компьютер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Дополнительные </a:t>
            </a:r>
          </a:p>
          <a:p>
            <a:r>
              <a:rPr lang="ru-RU" dirty="0" smtClean="0"/>
              <a:t>                                                          устройства ПК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3000372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Монитор</a:t>
            </a:r>
          </a:p>
          <a:p>
            <a:r>
              <a:rPr lang="ru-RU" dirty="0" smtClean="0"/>
              <a:t>Сканер</a:t>
            </a:r>
          </a:p>
          <a:p>
            <a:r>
              <a:rPr lang="ru-RU" dirty="0" smtClean="0"/>
              <a:t>Системный блок</a:t>
            </a:r>
          </a:p>
          <a:p>
            <a:r>
              <a:rPr lang="ru-RU" dirty="0" smtClean="0"/>
              <a:t>Принтер</a:t>
            </a:r>
          </a:p>
          <a:p>
            <a:r>
              <a:rPr lang="ru-RU" dirty="0" smtClean="0"/>
              <a:t>Мышь</a:t>
            </a:r>
          </a:p>
          <a:p>
            <a:r>
              <a:rPr lang="ru-RU" dirty="0" smtClean="0"/>
              <a:t>Клавиатура</a:t>
            </a:r>
          </a:p>
          <a:p>
            <a:r>
              <a:rPr lang="ru-RU" dirty="0" smtClean="0"/>
              <a:t>Фотоаппарат цифровой</a:t>
            </a:r>
          </a:p>
          <a:p>
            <a:r>
              <a:rPr lang="ru-RU" dirty="0" smtClean="0"/>
              <a:t>Модем</a:t>
            </a:r>
          </a:p>
          <a:p>
            <a:r>
              <a:rPr lang="ru-RU" dirty="0" smtClean="0"/>
              <a:t>Проектор</a:t>
            </a:r>
          </a:p>
          <a:p>
            <a:r>
              <a:rPr lang="ru-RU" dirty="0" err="1" smtClean="0"/>
              <a:t>Флеш-накопитель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3"/>
                </a:solidFill>
              </a:rPr>
              <a:t>Синквейн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это стихотворение, представляющее собой синтез информации в лаконичной форме, что позволяет описывать суть понятия или осуществлять рефлексию на основе полученных знаний 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39000" cy="60580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3"/>
                </a:solidFill>
              </a:rPr>
              <a:t>Синквейн</a:t>
            </a:r>
            <a:r>
              <a:rPr lang="ru-RU" dirty="0" smtClean="0">
                <a:solidFill>
                  <a:schemeClr val="accent3"/>
                </a:solidFill>
              </a:rPr>
              <a:t> состоит из пяти строк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AutoNum type="arabicPeriod"/>
            </a:pPr>
            <a:r>
              <a:rPr lang="ru-RU" smtClean="0"/>
              <a:t>Заявляется тема или предмет (одно существительное).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mtClean="0"/>
              <a:t>Дается описание предмета (два прилагательных или причастия)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mtClean="0"/>
              <a:t>Состоит из трех глаголов и характеризует действия предмета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mtClean="0"/>
              <a:t>Приводится фраза из четырех значимых слов, выражающих отношение автора к предмету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mtClean="0"/>
              <a:t>Синоним, обобщающий или расширяющий смысл темы/предмета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3"/>
                </a:solidFill>
              </a:rPr>
              <a:t>Синквейн</a:t>
            </a:r>
            <a:r>
              <a:rPr lang="ru-RU" dirty="0" smtClean="0">
                <a:solidFill>
                  <a:schemeClr val="accent3"/>
                </a:solidFill>
              </a:rPr>
              <a:t>	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552769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dirty="0" smtClean="0"/>
              <a:t>Алгоритмы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Линейные и разветвленные.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Выстраивают, определяют и помогают …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Без них невозможно в жизни.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Сложно.</a:t>
            </a:r>
          </a:p>
          <a:p>
            <a:pPr algn="ctr">
              <a:buFont typeface="Wingdings 2" pitchFamily="18" charset="2"/>
              <a:buNone/>
            </a:pP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Ноутбук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Небольшой и легкий.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Рисует, печатает и поёт …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Как </a:t>
            </a:r>
            <a:r>
              <a:rPr lang="ru-RU" smtClean="0"/>
              <a:t>без него жили?</a:t>
            </a:r>
            <a:endParaRPr lang="ru-RU" dirty="0" smtClean="0"/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Помощник.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8800" dirty="0" smtClean="0">
                <a:solidFill>
                  <a:schemeClr val="accent3"/>
                </a:solidFill>
              </a:rPr>
              <a:t>СПАСИБО ЗА ВНИМАНИЕ!</a:t>
            </a:r>
            <a:endParaRPr lang="ru-RU" sz="8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gray">
          <a:xfrm>
            <a:off x="576263" y="188913"/>
            <a:ext cx="7920037" cy="1439862"/>
          </a:xfrm>
          <a:prstGeom prst="roundRect">
            <a:avLst>
              <a:gd name="adj" fmla="val 46389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Планируемые результаты:</a:t>
            </a:r>
          </a:p>
          <a:p>
            <a:pPr algn="ctr" eaLnBrk="1" hangingPunct="1">
              <a:buFontTx/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три основные группы результатов</a:t>
            </a: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576263" y="558958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ru-RU" sz="1800" b="0">
              <a:latin typeface="Calibri" pitchFamily="34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79388" y="1943100"/>
            <a:ext cx="2519362" cy="15478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002060"/>
                </a:solidFill>
                <a:latin typeface="Calibri" pitchFamily="34" charset="0"/>
              </a:rPr>
              <a:t>ЛИЧНОСТНЫЕ: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ориентация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ценностно-смысловая;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в социальных ролях и меж-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личностных отношениях 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2987675" y="2060575"/>
            <a:ext cx="2519363" cy="15478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8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МЕТАПРЕДМЕТНЫЕ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37250" y="1952625"/>
            <a:ext cx="2698750" cy="1177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8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ПРЕДМЕТНЫЕ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79388" y="3644900"/>
            <a:ext cx="2520950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u="sng" dirty="0">
                <a:solidFill>
                  <a:srgbClr val="002060"/>
                </a:solidFill>
                <a:latin typeface="Calibri" pitchFamily="34" charset="0"/>
              </a:rPr>
              <a:t>Самоопределение: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личностное, </a:t>
            </a:r>
            <a:r>
              <a:rPr lang="ru-RU" sz="1400" dirty="0" err="1">
                <a:solidFill>
                  <a:srgbClr val="002060"/>
                </a:solidFill>
                <a:latin typeface="Calibri" pitchFamily="34" charset="0"/>
              </a:rPr>
              <a:t>профес</a:t>
            </a: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-</a:t>
            </a:r>
          </a:p>
          <a:p>
            <a:pPr algn="ctr">
              <a:buFontTx/>
              <a:buNone/>
            </a:pPr>
            <a:r>
              <a:rPr lang="ru-RU" sz="1400" dirty="0" err="1">
                <a:solidFill>
                  <a:srgbClr val="002060"/>
                </a:solidFill>
                <a:latin typeface="Calibri" pitchFamily="34" charset="0"/>
              </a:rPr>
              <a:t>сиональное</a:t>
            </a: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, жизненное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179388" y="4508500"/>
            <a:ext cx="2519362" cy="8651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u="sng" dirty="0" err="1">
                <a:solidFill>
                  <a:srgbClr val="002060"/>
                </a:solidFill>
                <a:latin typeface="Calibri" pitchFamily="34" charset="0"/>
              </a:rPr>
              <a:t>Смыслообразование</a:t>
            </a:r>
            <a:r>
              <a:rPr lang="ru-RU" sz="1600" u="sng" dirty="0">
                <a:solidFill>
                  <a:srgbClr val="002060"/>
                </a:solidFill>
                <a:latin typeface="Calibri" pitchFamily="34" charset="0"/>
              </a:rPr>
              <a:t>: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связь между целью (ре-</a:t>
            </a:r>
          </a:p>
          <a:p>
            <a:pPr algn="ctr">
              <a:buFontTx/>
              <a:buNone/>
            </a:pPr>
            <a:r>
              <a:rPr lang="ru-RU" sz="1400" dirty="0" err="1">
                <a:solidFill>
                  <a:srgbClr val="002060"/>
                </a:solidFill>
                <a:latin typeface="Calibri" pitchFamily="34" charset="0"/>
              </a:rPr>
              <a:t>зультатом</a:t>
            </a: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) деятельности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2060"/>
                </a:solidFill>
                <a:latin typeface="Calibri" pitchFamily="34" charset="0"/>
              </a:rPr>
              <a:t> и ее мотивом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179388" y="5481638"/>
            <a:ext cx="2519362" cy="1150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Calibri" pitchFamily="34" charset="0"/>
              </a:rPr>
              <a:t>Морально-этическая</a:t>
            </a:r>
          </a:p>
          <a:p>
            <a:pPr algn="ctr">
              <a:buFontTx/>
              <a:buNone/>
            </a:pPr>
            <a:r>
              <a:rPr lang="ru-RU" sz="1600" dirty="0">
                <a:solidFill>
                  <a:srgbClr val="002060"/>
                </a:solidFill>
                <a:latin typeface="Calibri" pitchFamily="34" charset="0"/>
              </a:rPr>
              <a:t>ориентация</a:t>
            </a:r>
            <a:endParaRPr lang="ru-RU" sz="10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2987675" y="3644900"/>
            <a:ext cx="2520950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u="sng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Регулятивные: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организация деятельности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2987675" y="4473575"/>
            <a:ext cx="252095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u="sng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Коммуникативные: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речевые навыки и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навыки сотрудничества</a:t>
            </a:r>
            <a:endParaRPr lang="ru-RU" sz="1000">
              <a:solidFill>
                <a:srgbClr val="66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2987675" y="5445125"/>
            <a:ext cx="2519363" cy="1211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FontTx/>
              <a:buNone/>
            </a:pPr>
            <a:r>
              <a:rPr lang="ru-RU" sz="1600" u="sng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Познавательные: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общеучебные, в т.ч – знако-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во-символические, логичес-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кие, постановка и решение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проблемы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5940425" y="3238500"/>
            <a:ext cx="1944688" cy="514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8132763" y="33464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6011863" y="3213100"/>
            <a:ext cx="1765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400" dirty="0">
                <a:solidFill>
                  <a:srgbClr val="003366"/>
                </a:solidFill>
                <a:latin typeface="Calibri" pitchFamily="34" charset="0"/>
              </a:rPr>
              <a:t>Основы системы</a:t>
            </a:r>
          </a:p>
          <a:p>
            <a:pPr algn="ctr">
              <a:buFontTx/>
              <a:buNone/>
            </a:pPr>
            <a:r>
              <a:rPr lang="ru-RU" sz="1400" dirty="0">
                <a:solidFill>
                  <a:srgbClr val="003366"/>
                </a:solidFill>
                <a:latin typeface="Calibri" pitchFamily="34" charset="0"/>
              </a:rPr>
              <a:t>научных знаний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940425" y="3860800"/>
            <a:ext cx="2055813" cy="1476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5973763" y="3886200"/>
            <a:ext cx="2017712" cy="13684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400">
                <a:solidFill>
                  <a:srgbClr val="003366"/>
                </a:solidFill>
                <a:latin typeface="Calibri" pitchFamily="34" charset="0"/>
              </a:rPr>
              <a:t>Опыт «предметной» деятельности по получению,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003366"/>
                </a:solidFill>
                <a:latin typeface="Calibri" pitchFamily="34" charset="0"/>
              </a:rPr>
              <a:t>преобразованию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003366"/>
                </a:solidFill>
                <a:latin typeface="Calibri" pitchFamily="34" charset="0"/>
              </a:rPr>
              <a:t>и применению</a:t>
            </a:r>
          </a:p>
          <a:p>
            <a:pPr algn="ctr">
              <a:buFontTx/>
              <a:buNone/>
            </a:pPr>
            <a:r>
              <a:rPr lang="ru-RU" sz="1400">
                <a:solidFill>
                  <a:srgbClr val="003366"/>
                </a:solidFill>
                <a:latin typeface="Calibri" pitchFamily="34" charset="0"/>
              </a:rPr>
              <a:t>нового знания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8172450" y="3357563"/>
            <a:ext cx="414338" cy="2444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РЯ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8135938" y="371633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8135939" y="3786190"/>
            <a:ext cx="436590" cy="2484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Лит</a:t>
            </a: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8132763" y="406558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8135938" y="4076700"/>
            <a:ext cx="414337" cy="2444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ИЯ</a:t>
            </a:r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8135938" y="443706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92" name="Text Box 24"/>
          <p:cNvSpPr txBox="1">
            <a:spLocks noChangeArrowheads="1"/>
          </p:cNvSpPr>
          <p:nvPr/>
        </p:nvSpPr>
        <p:spPr bwMode="auto">
          <a:xfrm>
            <a:off x="8139113" y="4448175"/>
            <a:ext cx="536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Мат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8132763" y="478631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8135938" y="4797425"/>
            <a:ext cx="414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Е/н</a:t>
            </a:r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8132763" y="5362575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96" name="Text Box 28"/>
          <p:cNvSpPr txBox="1">
            <a:spLocks noChangeArrowheads="1"/>
          </p:cNvSpPr>
          <p:nvPr/>
        </p:nvSpPr>
        <p:spPr bwMode="auto">
          <a:xfrm>
            <a:off x="8135938" y="5373688"/>
            <a:ext cx="576262" cy="24447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 dirty="0">
                <a:solidFill>
                  <a:srgbClr val="000000"/>
                </a:solidFill>
                <a:latin typeface="Calibri" pitchFamily="34" charset="0"/>
              </a:rPr>
              <a:t>Муз</a:t>
            </a: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8132763" y="5686425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8135938" y="56975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ИЗО</a:t>
            </a: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8132763" y="6010275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600" name="Text Box 32"/>
          <p:cNvSpPr txBox="1">
            <a:spLocks noChangeArrowheads="1"/>
          </p:cNvSpPr>
          <p:nvPr/>
        </p:nvSpPr>
        <p:spPr bwMode="auto">
          <a:xfrm>
            <a:off x="8135938" y="602138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Тех</a:t>
            </a: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8132763" y="637063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602" name="Text Box 34"/>
          <p:cNvSpPr txBox="1">
            <a:spLocks noChangeArrowheads="1"/>
          </p:cNvSpPr>
          <p:nvPr/>
        </p:nvSpPr>
        <p:spPr bwMode="auto">
          <a:xfrm>
            <a:off x="8135938" y="638175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Физ</a:t>
            </a:r>
          </a:p>
        </p:txBody>
      </p:sp>
      <p:sp>
        <p:nvSpPr>
          <p:cNvPr id="109603" name="AutoShape 35"/>
          <p:cNvSpPr>
            <a:spLocks noChangeArrowheads="1"/>
          </p:cNvSpPr>
          <p:nvPr/>
        </p:nvSpPr>
        <p:spPr bwMode="auto">
          <a:xfrm>
            <a:off x="6264275" y="5445125"/>
            <a:ext cx="1476375" cy="10795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1" hangingPunct="1">
              <a:buFontTx/>
              <a:buNone/>
            </a:pPr>
            <a:endParaRPr lang="ru-RU" sz="1800" b="0">
              <a:latin typeface="Calibri" pitchFamily="34" charset="0"/>
            </a:endParaRP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5940425" y="5626100"/>
            <a:ext cx="2087563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605" name="Text Box 37"/>
          <p:cNvSpPr txBox="1">
            <a:spLocks noChangeArrowheads="1"/>
          </p:cNvSpPr>
          <p:nvPr/>
        </p:nvSpPr>
        <p:spPr bwMode="auto">
          <a:xfrm>
            <a:off x="5976938" y="5661025"/>
            <a:ext cx="21240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Tx/>
              <a:buNone/>
            </a:pPr>
            <a:r>
              <a:rPr lang="ru-RU" sz="1400">
                <a:solidFill>
                  <a:srgbClr val="003366"/>
                </a:solidFill>
                <a:latin typeface="Calibri" pitchFamily="34" charset="0"/>
              </a:rPr>
              <a:t>Предметные и метапредметные действия с учебным материалом </a:t>
            </a:r>
          </a:p>
        </p:txBody>
      </p:sp>
      <p:sp>
        <p:nvSpPr>
          <p:cNvPr id="6187" name="AutoShape 43"/>
          <p:cNvSpPr>
            <a:spLocks noChangeArrowheads="1"/>
          </p:cNvSpPr>
          <p:nvPr/>
        </p:nvSpPr>
        <p:spPr bwMode="auto">
          <a:xfrm>
            <a:off x="8132763" y="50736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9607" name="Text Box 44"/>
          <p:cNvSpPr txBox="1">
            <a:spLocks noChangeArrowheads="1"/>
          </p:cNvSpPr>
          <p:nvPr/>
        </p:nvSpPr>
        <p:spPr bwMode="auto">
          <a:xfrm>
            <a:off x="8135938" y="5084763"/>
            <a:ext cx="539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Соц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gray">
          <a:xfrm>
            <a:off x="428596" y="0"/>
            <a:ext cx="7929618" cy="1089025"/>
          </a:xfrm>
          <a:prstGeom prst="roundRect">
            <a:avLst>
              <a:gd name="adj" fmla="val 46389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buFontTx/>
              <a:buNone/>
            </a:pPr>
            <a:r>
              <a:rPr lang="ru-RU" sz="2400" b="1" dirty="0">
                <a:solidFill>
                  <a:schemeClr val="accent3"/>
                </a:solidFill>
              </a:rPr>
              <a:t>Оценка достижения</a:t>
            </a:r>
          </a:p>
          <a:p>
            <a:pPr algn="ctr" eaLnBrk="1" hangingPunct="1">
              <a:buFontTx/>
              <a:buNone/>
            </a:pPr>
            <a:r>
              <a:rPr lang="ru-RU" sz="2400" b="1" dirty="0">
                <a:solidFill>
                  <a:schemeClr val="accent3"/>
                </a:solidFill>
              </a:rPr>
              <a:t>планируемых результатов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286248" y="1357298"/>
            <a:ext cx="4392612" cy="320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ru-RU" sz="1800" u="sng" dirty="0">
                <a:solidFill>
                  <a:schemeClr val="accent3"/>
                </a:solidFill>
              </a:rPr>
              <a:t>ЧАСТЬ 1</a:t>
            </a:r>
          </a:p>
          <a:p>
            <a:pPr>
              <a:spcBef>
                <a:spcPct val="50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Особенности системы оценки достижения планируемых результатов</a:t>
            </a:r>
          </a:p>
          <a:p>
            <a:pPr>
              <a:spcBef>
                <a:spcPct val="50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Измерительные материалы  для итоговой оценки</a:t>
            </a:r>
          </a:p>
          <a:p>
            <a:pPr lvl="1"/>
            <a:r>
              <a:rPr lang="ru-RU" sz="1800" b="0" dirty="0">
                <a:solidFill>
                  <a:schemeClr val="accent3"/>
                </a:solidFill>
              </a:rPr>
              <a:t>Общие подходы</a:t>
            </a:r>
          </a:p>
          <a:p>
            <a:pPr lvl="1"/>
            <a:r>
              <a:rPr lang="ru-RU" sz="1800" b="0" dirty="0">
                <a:solidFill>
                  <a:schemeClr val="accent3"/>
                </a:solidFill>
              </a:rPr>
              <a:t>Русский язык</a:t>
            </a:r>
          </a:p>
          <a:p>
            <a:pPr lvl="1"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Математика</a:t>
            </a:r>
          </a:p>
          <a:p>
            <a:pPr lvl="1"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Итоговые комплексные работы на </a:t>
            </a:r>
            <a:r>
              <a:rPr lang="ru-RU" sz="1800" b="0" dirty="0" err="1">
                <a:solidFill>
                  <a:schemeClr val="accent3"/>
                </a:solidFill>
              </a:rPr>
              <a:t>межпредметной</a:t>
            </a:r>
            <a:r>
              <a:rPr lang="ru-RU" sz="1800" b="0" dirty="0">
                <a:solidFill>
                  <a:schemeClr val="accent3"/>
                </a:solidFill>
              </a:rPr>
              <a:t> основе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850" y="4941888"/>
            <a:ext cx="3995738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15000"/>
              </a:spcBef>
              <a:buFontTx/>
              <a:buNone/>
            </a:pPr>
            <a:r>
              <a:rPr lang="ru-RU" sz="1800" u="sng" dirty="0">
                <a:solidFill>
                  <a:schemeClr val="accent3"/>
                </a:solidFill>
              </a:rPr>
              <a:t>ЧАСТЬ 3</a:t>
            </a:r>
            <a:endParaRPr lang="ru-RU" sz="1800" dirty="0">
              <a:solidFill>
                <a:schemeClr val="accent3"/>
              </a:solidFill>
            </a:endParaRP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Литературное чтение</a:t>
            </a: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Технология</a:t>
            </a: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Физическая культура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87900" y="4797425"/>
            <a:ext cx="3995738" cy="163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ru-RU" sz="1800" u="sng" dirty="0">
                <a:solidFill>
                  <a:schemeClr val="accent3"/>
                </a:solidFill>
              </a:rPr>
              <a:t>ЧАСТЬ 2</a:t>
            </a:r>
            <a:endParaRPr lang="ru-RU" sz="1800" dirty="0">
              <a:solidFill>
                <a:schemeClr val="accent3"/>
              </a:solidFill>
            </a:endParaRP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Иностранный язык (английский)</a:t>
            </a: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Окружающий мир</a:t>
            </a: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Изобразительное искусство</a:t>
            </a:r>
          </a:p>
          <a:p>
            <a:pPr>
              <a:spcBef>
                <a:spcPct val="15000"/>
              </a:spcBef>
            </a:pPr>
            <a:r>
              <a:rPr lang="ru-RU" sz="1800" b="0" dirty="0">
                <a:solidFill>
                  <a:schemeClr val="accent3"/>
                </a:solidFill>
              </a:rPr>
              <a:t>Музыка</a:t>
            </a:r>
          </a:p>
        </p:txBody>
      </p:sp>
      <p:pic>
        <p:nvPicPr>
          <p:cNvPr id="13318" name="Picture 8" descr="Ocenka_dost_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1376363"/>
            <a:ext cx="2376488" cy="3313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hlink"/>
                </a:solidFill>
              </a:rPr>
              <a:t>Системы оценки результатов ФГОС</a:t>
            </a:r>
            <a:r>
              <a:rPr lang="ru-RU" sz="4000" dirty="0">
                <a:solidFill>
                  <a:schemeClr val="hlink"/>
                </a:solidFill>
              </a:rPr>
              <a:t> :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/>
              <a:t>  -  </a:t>
            </a:r>
            <a:r>
              <a:rPr lang="ru-RU" b="1" dirty="0"/>
              <a:t>Оценку и отметку определяют </a:t>
            </a:r>
            <a:r>
              <a:rPr lang="ru-RU" b="1" dirty="0">
                <a:solidFill>
                  <a:srgbClr val="FF0066"/>
                </a:solidFill>
              </a:rPr>
              <a:t>учитель и ученик вместе</a:t>
            </a:r>
            <a:r>
              <a:rPr lang="ru-RU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-  Количество оценок выставляется по числу решённых задач.( единая оценка выводится </a:t>
            </a:r>
            <a:r>
              <a:rPr lang="ru-RU" b="1" dirty="0">
                <a:solidFill>
                  <a:srgbClr val="FF0066"/>
                </a:solidFill>
              </a:rPr>
              <a:t>по среднему арифметическому</a:t>
            </a:r>
            <a:r>
              <a:rPr lang="ru-RU" b="1" dirty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- Текущие </a:t>
            </a:r>
            <a:r>
              <a:rPr lang="ru-RU" b="1" dirty="0">
                <a:solidFill>
                  <a:srgbClr val="FF0066"/>
                </a:solidFill>
              </a:rPr>
              <a:t>оценки</a:t>
            </a:r>
            <a:r>
              <a:rPr lang="ru-RU" b="1" dirty="0"/>
              <a:t> выставляются </a:t>
            </a:r>
            <a:r>
              <a:rPr lang="ru-RU" b="1" dirty="0">
                <a:solidFill>
                  <a:srgbClr val="FF0066"/>
                </a:solidFill>
              </a:rPr>
              <a:t>по желанию</a:t>
            </a:r>
            <a:r>
              <a:rPr lang="ru-RU" b="1" dirty="0"/>
              <a:t>, за тематические проверочные работы – обязательно.</a:t>
            </a:r>
          </a:p>
          <a:p>
            <a:pPr>
              <a:lnSpc>
                <a:spcPct val="90000"/>
              </a:lnSpc>
            </a:pPr>
            <a:endParaRPr lang="ru-RU" b="1" dirty="0"/>
          </a:p>
          <a:p>
            <a:pPr>
              <a:lnSpc>
                <a:spcPct val="90000"/>
              </a:lnSpc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  <p:bldP spid="1331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7467600" cy="63184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3"/>
                </a:solidFill>
              </a:rPr>
              <a:t>Алгоритм самооценки: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516562"/>
          </a:xfrm>
        </p:spPr>
        <p:txBody>
          <a:bodyPr/>
          <a:lstStyle/>
          <a:p>
            <a:r>
              <a:rPr lang="ru-RU" b="1" u="sng">
                <a:solidFill>
                  <a:srgbClr val="FF0066"/>
                </a:solidFill>
              </a:rPr>
              <a:t>1 класс:</a:t>
            </a:r>
            <a:r>
              <a:rPr lang="ru-RU" b="1">
                <a:solidFill>
                  <a:srgbClr val="FF0066"/>
                </a:solidFill>
              </a:rPr>
              <a:t> (опорные вопросы)</a:t>
            </a:r>
          </a:p>
          <a:p>
            <a:pPr>
              <a:buFontTx/>
              <a:buChar char="-"/>
            </a:pPr>
            <a:r>
              <a:rPr lang="ru-RU" sz="2800"/>
              <a:t>Что нужно было сделать в задаче (задании)?</a:t>
            </a:r>
          </a:p>
          <a:p>
            <a:pPr>
              <a:buFontTx/>
              <a:buChar char="-"/>
            </a:pPr>
            <a:r>
              <a:rPr lang="ru-RU" sz="2800"/>
              <a:t>Какова была цель, что нужно было получить в результате?</a:t>
            </a:r>
          </a:p>
          <a:p>
            <a:pPr>
              <a:buFontTx/>
              <a:buChar char="-"/>
            </a:pPr>
            <a:r>
              <a:rPr lang="ru-RU" sz="2800"/>
              <a:t>Удалось получить результат? Найдено решение, ответ?</a:t>
            </a:r>
          </a:p>
          <a:p>
            <a:pPr>
              <a:buFontTx/>
              <a:buChar char="-"/>
            </a:pPr>
            <a:r>
              <a:rPr lang="ru-RU" sz="2800"/>
              <a:t>Справился полностью правильно или с ошибкой? Какой, в чём?</a:t>
            </a:r>
          </a:p>
          <a:p>
            <a:pPr>
              <a:buFontTx/>
              <a:buChar char="-"/>
            </a:pPr>
            <a:r>
              <a:rPr lang="ru-RU" sz="2800"/>
              <a:t>Справился полностью самостоятельно или с помощью (кто помогал, в чём)?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7467600" cy="56040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/>
                </a:solidFill>
              </a:rPr>
              <a:t>Алгоритм самооценки 2: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1-й шаг</a:t>
            </a:r>
            <a:r>
              <a:rPr lang="ru-RU" sz="2800"/>
              <a:t> (на первых уроках). </a:t>
            </a:r>
          </a:p>
          <a:p>
            <a:pPr>
              <a:lnSpc>
                <a:spcPct val="90000"/>
              </a:lnSpc>
            </a:pPr>
            <a:r>
              <a:rPr lang="ru-RU" sz="2800"/>
              <a:t>Обозначаем своё настроение.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2-й шаг</a:t>
            </a:r>
            <a:r>
              <a:rPr lang="ru-RU" sz="2800"/>
              <a:t> (через 2–4 недели). Учимся сравнивать цель и результат.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3-й шаг</a:t>
            </a:r>
            <a:r>
              <a:rPr lang="ru-RU" sz="2800"/>
              <a:t> (примерно через месяц). Устанавливаем порядок оценки своей работы.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4-й шаг</a:t>
            </a:r>
            <a:r>
              <a:rPr lang="ru-RU" sz="2800"/>
              <a:t> Учимся признавать свои ошибки.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5-й шаг</a:t>
            </a:r>
            <a:r>
              <a:rPr lang="ru-RU" sz="2800"/>
              <a:t> Учимся признавать свою неудачу.</a:t>
            </a:r>
          </a:p>
          <a:p>
            <a:pPr>
              <a:lnSpc>
                <a:spcPct val="90000"/>
              </a:lnSpc>
            </a:pPr>
            <a:r>
              <a:rPr lang="ru-RU" sz="2800" b="1" u="sng">
                <a:solidFill>
                  <a:srgbClr val="FF0066"/>
                </a:solidFill>
              </a:rPr>
              <a:t>6-й шаг</a:t>
            </a:r>
            <a:r>
              <a:rPr lang="ru-RU" sz="2800"/>
              <a:t> Используем умение самооценки.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198</TotalTime>
  <Words>2962</Words>
  <Application>Microsoft Office PowerPoint</Application>
  <PresentationFormat>Экран (4:3)</PresentationFormat>
  <Paragraphs>496</Paragraphs>
  <Slides>44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Эркер</vt:lpstr>
      <vt:lpstr>Оценка достижения планируемых образовательных результатов освоения «Информатики и ИКТ» в рамках метапредметного содержания ФГОС НОО</vt:lpstr>
      <vt:lpstr>Слайд 2</vt:lpstr>
      <vt:lpstr>Слайд 3</vt:lpstr>
      <vt:lpstr>Система оценивания. Принципы:</vt:lpstr>
      <vt:lpstr>Слайд 5</vt:lpstr>
      <vt:lpstr>Слайд 6</vt:lpstr>
      <vt:lpstr>Системы оценки результатов ФГОС :</vt:lpstr>
      <vt:lpstr>Алгоритм самооценки:</vt:lpstr>
      <vt:lpstr>Алгоритм самооценки 2:</vt:lpstr>
      <vt:lpstr>Алгоритм самооценки со 2 класса: </vt:lpstr>
      <vt:lpstr>Системы оценки результатов ФГОС :</vt:lpstr>
      <vt:lpstr>Оценка и отметка определяются по  УРОВНЯМ УСПЕШНОСТИ</vt:lpstr>
      <vt:lpstr>Критерии оценивания - по признакам трёх уровней успешности</vt:lpstr>
      <vt:lpstr>Слайд 14</vt:lpstr>
      <vt:lpstr>Задания для итогового контроля по математике (последовательности)</vt:lpstr>
      <vt:lpstr>Учащиеся научатся называть, обозначать, записывать, читать и моделировать числа на основе десятичной системы счисления (в пределах 100, 1000, миллиона и более).</vt:lpstr>
      <vt:lpstr>Учащиеся научатся определять и моделировать состав чисел на основе представлений о классах и разрядах десятичной системы счисления (в пределах 100, 1000, миллиона и более).</vt:lpstr>
      <vt:lpstr>Учащиеся научатся исследовать, выявлять и создавать закономерности в числовых последовательностях.</vt:lpstr>
      <vt:lpstr>Учащиеся научатся: упорядочивать данные, описываемые несколькими признаками, объединять их в множества и подмножества, обозначая каждую группу; обсуждать и описывать данные (их структуру и количественные характеристики)</vt:lpstr>
      <vt:lpstr>Учащиеся научатся: описывать данные с помощью маркированных и немаркированных списков, таблиц, пиктограмм и столбчатых диаграмм; сравнивать и оценивать разные способы описаний</vt:lpstr>
      <vt:lpstr>Учащиеся научатся: табулировать самостоятельно полученные данные, определять наиболее часто встречающиеся оценки и величины, представлять их в виде столбчатой диаграммы, различать информацию, которая была выявлена непосредственно (исходные данные) и информацию, полученную на ее основе (обобщения, выводы и оценки);</vt:lpstr>
      <vt:lpstr>Учащиеся научатся: с помощью ИКТ-технологий, создавать и использовать простейшие электронные таблицы и базы данных с двумя – тремя полями; при работе с таблицами и базой данных пользоваться возможностями сортировки и группировки данных, подсчета промежуточных итогов и построения диаграмм.</vt:lpstr>
      <vt:lpstr>Учащиеся научатся: обсуждать, распознавать, предсказывать и располагать исходы событий в порядке их вероятности: невозможный, маловероятный, вероятный и достоверный</vt:lpstr>
      <vt:lpstr>Учащиеся научатся: исследовать вероятность наступления определенного исхода случайного события</vt:lpstr>
      <vt:lpstr>Русский язык</vt:lpstr>
      <vt:lpstr>Простые множества</vt:lpstr>
      <vt:lpstr>Слайд 27</vt:lpstr>
      <vt:lpstr>Истинные и ложные высказывания</vt:lpstr>
      <vt:lpstr>Окружающий мир. Исполнение алгоритма.</vt:lpstr>
      <vt:lpstr>Составлять описание объекта: по 2-3 характерным признакам самостоятельно выделяя признаки объекта; по 5-6 признакам, пользуясь предложенным планом и выбирая характерные для объекта признаки из имеющегося списка. </vt:lpstr>
      <vt:lpstr>Выделять общий признак или общее название для однородной группы объектов из числа изученных в курсе «Окружающий мир», выявить «лишний» объект среди небольшой группы однородных объектов и обосновать свой ответ. Группировать объекты на основе существенных признаков, заполнять предложенные схемы, содержащие 2-3 уровня классификации.</vt:lpstr>
      <vt:lpstr>Слайд 32</vt:lpstr>
      <vt:lpstr>Слайд 33</vt:lpstr>
      <vt:lpstr>Сравнивать однородные объекты (например, листья разных растений, птичьи гнезда, горные породы и т.п.) по 3-4 предложенным признакам.</vt:lpstr>
      <vt:lpstr>Находить необходимую информацию в учебнике или детской энциклопедии при помощи оглавления и предметного указателя. Выбирать вид справочного издания (словарь, определитель, атлас карта) в зависимости от типа запрашиваемой информации. </vt:lpstr>
      <vt:lpstr>Слайд 36</vt:lpstr>
      <vt:lpstr>Слайд 37</vt:lpstr>
      <vt:lpstr>Работы слушателей</vt:lpstr>
      <vt:lpstr>Слайд 39</vt:lpstr>
      <vt:lpstr>Слайд 40</vt:lpstr>
      <vt:lpstr>Синквейн</vt:lpstr>
      <vt:lpstr>Синквейн состоит из пяти строк</vt:lpstr>
      <vt:lpstr>Синквейн </vt:lpstr>
      <vt:lpstr>Слайд 44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Планируемые результаты освоения ООП на ступени НОО</dc:title>
  <dc:creator>User</dc:creator>
  <cp:lastModifiedBy>Home</cp:lastModifiedBy>
  <cp:revision>24</cp:revision>
  <dcterms:created xsi:type="dcterms:W3CDTF">2012-02-20T15:09:15Z</dcterms:created>
  <dcterms:modified xsi:type="dcterms:W3CDTF">2012-11-26T17:55:09Z</dcterms:modified>
</cp:coreProperties>
</file>